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196" autoAdjust="0"/>
  </p:normalViewPr>
  <p:slideViewPr>
    <p:cSldViewPr snapToGrid="0" snapToObjects="1">
      <p:cViewPr varScale="1">
        <p:scale>
          <a:sx n="71" d="100"/>
          <a:sy n="71" d="100"/>
        </p:scale>
        <p:origin x="1003" y="6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71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70879"/>
            <a:ext cx="7477601" cy="1666399"/>
          </a:xfrm>
          <a:prstGeom prst="rect">
            <a:avLst/>
          </a:prstGeom>
          <a:noFill/>
          <a:ln/>
        </p:spPr>
        <p:txBody>
          <a:bodyPr wrap="squar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Personal Finance Tracker and Advisor</a:t>
            </a:r>
            <a:endParaRPr lang="en-US" sz="5249" dirty="0"/>
          </a:p>
        </p:txBody>
      </p:sp>
      <p:sp>
        <p:nvSpPr>
          <p:cNvPr id="6" name="Text 2"/>
          <p:cNvSpPr/>
          <p:nvPr/>
        </p:nvSpPr>
        <p:spPr>
          <a:xfrm>
            <a:off x="1188601" y="4270534"/>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Chada Yashodhan -21BRS1456</a:t>
            </a:r>
            <a:endParaRPr lang="en-US" sz="1750" dirty="0"/>
          </a:p>
        </p:txBody>
      </p:sp>
      <p:sp>
        <p:nvSpPr>
          <p:cNvPr id="7" name="Text 3"/>
          <p:cNvSpPr/>
          <p:nvPr/>
        </p:nvSpPr>
        <p:spPr>
          <a:xfrm>
            <a:off x="1188601" y="471475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Krishna Vyas -21BAI1715</a:t>
            </a:r>
            <a:endParaRPr lang="en-US" sz="1750" dirty="0"/>
          </a:p>
        </p:txBody>
      </p:sp>
      <p:sp>
        <p:nvSpPr>
          <p:cNvPr id="8" name="Text 4"/>
          <p:cNvSpPr/>
          <p:nvPr/>
        </p:nvSpPr>
        <p:spPr>
          <a:xfrm>
            <a:off x="1188601" y="515897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Varanasi Sai Charan -21BCE5870</a:t>
            </a:r>
            <a:endParaRPr lang="en-US" sz="1750" dirty="0"/>
          </a:p>
        </p:txBody>
      </p:sp>
      <p:sp>
        <p:nvSpPr>
          <p:cNvPr id="9" name="Text 5"/>
          <p:cNvSpPr/>
          <p:nvPr/>
        </p:nvSpPr>
        <p:spPr>
          <a:xfrm>
            <a:off x="1188601" y="560320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Surya Kiran C -21BCE1110</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729734"/>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Key Services</a:t>
            </a:r>
            <a:endParaRPr lang="en-US" sz="4374" dirty="0"/>
          </a:p>
        </p:txBody>
      </p:sp>
      <p:sp>
        <p:nvSpPr>
          <p:cNvPr id="5" name="Shape 2"/>
          <p:cNvSpPr/>
          <p:nvPr/>
        </p:nvSpPr>
        <p:spPr>
          <a:xfrm>
            <a:off x="7293054" y="1868448"/>
            <a:ext cx="44410" cy="5631418"/>
          </a:xfrm>
          <a:prstGeom prst="rect">
            <a:avLst/>
          </a:prstGeom>
          <a:solidFill>
            <a:srgbClr val="643557"/>
          </a:solidFill>
          <a:ln/>
        </p:spPr>
      </p:sp>
      <p:sp>
        <p:nvSpPr>
          <p:cNvPr id="6" name="Shape 3"/>
          <p:cNvSpPr/>
          <p:nvPr/>
        </p:nvSpPr>
        <p:spPr>
          <a:xfrm>
            <a:off x="7565172" y="2273796"/>
            <a:ext cx="777597" cy="44410"/>
          </a:xfrm>
          <a:prstGeom prst="rect">
            <a:avLst/>
          </a:prstGeom>
          <a:solidFill>
            <a:srgbClr val="643557"/>
          </a:solidFill>
          <a:ln/>
        </p:spPr>
      </p:sp>
      <p:sp>
        <p:nvSpPr>
          <p:cNvPr id="7" name="Shape 4"/>
          <p:cNvSpPr/>
          <p:nvPr/>
        </p:nvSpPr>
        <p:spPr>
          <a:xfrm>
            <a:off x="7065228" y="2046089"/>
            <a:ext cx="499943" cy="499943"/>
          </a:xfrm>
          <a:prstGeom prst="roundRect">
            <a:avLst>
              <a:gd name="adj" fmla="val 20000"/>
            </a:avLst>
          </a:prstGeom>
          <a:solidFill>
            <a:srgbClr val="542C49"/>
          </a:solidFill>
          <a:ln w="13811">
            <a:solidFill>
              <a:srgbClr val="643557"/>
            </a:solidFill>
            <a:prstDash val="solid"/>
          </a:ln>
        </p:spPr>
      </p:sp>
      <p:sp>
        <p:nvSpPr>
          <p:cNvPr id="8" name="Text 5"/>
          <p:cNvSpPr/>
          <p:nvPr/>
        </p:nvSpPr>
        <p:spPr>
          <a:xfrm>
            <a:off x="7254180" y="2087761"/>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9" name="Text 6"/>
          <p:cNvSpPr/>
          <p:nvPr/>
        </p:nvSpPr>
        <p:spPr>
          <a:xfrm>
            <a:off x="8537258" y="2090618"/>
            <a:ext cx="3468767"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Elastic Compute Cloud (EC2)</a:t>
            </a:r>
            <a:endParaRPr lang="en-US" sz="1750" dirty="0"/>
          </a:p>
        </p:txBody>
      </p:sp>
      <p:sp>
        <p:nvSpPr>
          <p:cNvPr id="10" name="Text 7"/>
          <p:cNvSpPr/>
          <p:nvPr/>
        </p:nvSpPr>
        <p:spPr>
          <a:xfrm>
            <a:off x="8537258" y="2645926"/>
            <a:ext cx="3468767" cy="2487811"/>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Our user interface is powered by Amazon EC2 instances. These instances offer scalability and flexibility. We can easily add or remove instances to meet changing user demands, resulting in a responsive and efficient platform.</a:t>
            </a:r>
            <a:endParaRPr lang="en-US" sz="1750" dirty="0"/>
          </a:p>
        </p:txBody>
      </p:sp>
      <p:sp>
        <p:nvSpPr>
          <p:cNvPr id="11" name="Shape 8"/>
          <p:cNvSpPr/>
          <p:nvPr/>
        </p:nvSpPr>
        <p:spPr>
          <a:xfrm>
            <a:off x="6287631" y="3384649"/>
            <a:ext cx="777597" cy="44410"/>
          </a:xfrm>
          <a:prstGeom prst="rect">
            <a:avLst/>
          </a:prstGeom>
          <a:solidFill>
            <a:srgbClr val="643557"/>
          </a:solidFill>
          <a:ln/>
        </p:spPr>
      </p:sp>
      <p:sp>
        <p:nvSpPr>
          <p:cNvPr id="12" name="Shape 9"/>
          <p:cNvSpPr/>
          <p:nvPr/>
        </p:nvSpPr>
        <p:spPr>
          <a:xfrm>
            <a:off x="7065228" y="3156942"/>
            <a:ext cx="499943" cy="499943"/>
          </a:xfrm>
          <a:prstGeom prst="roundRect">
            <a:avLst>
              <a:gd name="adj" fmla="val 20000"/>
            </a:avLst>
          </a:prstGeom>
          <a:solidFill>
            <a:srgbClr val="542C49"/>
          </a:solidFill>
          <a:ln w="13811">
            <a:solidFill>
              <a:srgbClr val="643557"/>
            </a:solidFill>
            <a:prstDash val="solid"/>
          </a:ln>
        </p:spPr>
      </p:sp>
      <p:sp>
        <p:nvSpPr>
          <p:cNvPr id="13" name="Text 10"/>
          <p:cNvSpPr/>
          <p:nvPr/>
        </p:nvSpPr>
        <p:spPr>
          <a:xfrm>
            <a:off x="7216080" y="3198614"/>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4" name="Text 11"/>
          <p:cNvSpPr/>
          <p:nvPr/>
        </p:nvSpPr>
        <p:spPr>
          <a:xfrm>
            <a:off x="2624376" y="3201472"/>
            <a:ext cx="3468767" cy="355402"/>
          </a:xfrm>
          <a:prstGeom prst="rect">
            <a:avLst/>
          </a:prstGeom>
          <a:noFill/>
          <a:ln/>
        </p:spPr>
        <p:txBody>
          <a:bodyPr wrap="non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Lambda</a:t>
            </a:r>
            <a:endParaRPr lang="en-US" sz="1750" dirty="0"/>
          </a:p>
        </p:txBody>
      </p:sp>
      <p:sp>
        <p:nvSpPr>
          <p:cNvPr id="15" name="Text 12"/>
          <p:cNvSpPr/>
          <p:nvPr/>
        </p:nvSpPr>
        <p:spPr>
          <a:xfrm>
            <a:off x="2624376" y="3756779"/>
            <a:ext cx="3468767" cy="1066205"/>
          </a:xfrm>
          <a:prstGeom prst="rect">
            <a:avLst/>
          </a:prstGeom>
          <a:noFill/>
          <a:ln/>
        </p:spPr>
        <p:txBody>
          <a:bodyPr wrap="square" rtlCol="0" anchor="t"/>
          <a:lstStyle/>
          <a:p>
            <a:pPr marL="0" indent="0" algn="r">
              <a:lnSpc>
                <a:spcPts val="2799"/>
              </a:lnSpc>
              <a:buNone/>
            </a:pPr>
            <a:r>
              <a:rPr lang="en-US" sz="1750" dirty="0">
                <a:solidFill>
                  <a:srgbClr val="DAD8E9"/>
                </a:solidFill>
                <a:latin typeface="Mukta" pitchFamily="34" charset="0"/>
                <a:ea typeface="Mukta" pitchFamily="34" charset="-122"/>
                <a:cs typeface="Mukta" pitchFamily="34" charset="-120"/>
              </a:rPr>
              <a:t>Our backend is done by lambda,Processed data for personalized advice and alerts.</a:t>
            </a:r>
            <a:endParaRPr lang="en-US" sz="1750" dirty="0"/>
          </a:p>
        </p:txBody>
      </p:sp>
      <p:sp>
        <p:nvSpPr>
          <p:cNvPr id="16" name="Shape 13"/>
          <p:cNvSpPr/>
          <p:nvPr/>
        </p:nvSpPr>
        <p:spPr>
          <a:xfrm>
            <a:off x="7565172" y="5983426"/>
            <a:ext cx="777597" cy="44410"/>
          </a:xfrm>
          <a:prstGeom prst="rect">
            <a:avLst/>
          </a:prstGeom>
          <a:solidFill>
            <a:srgbClr val="643557"/>
          </a:solidFill>
          <a:ln/>
        </p:spPr>
      </p:sp>
      <p:sp>
        <p:nvSpPr>
          <p:cNvPr id="17" name="Shape 14"/>
          <p:cNvSpPr/>
          <p:nvPr/>
        </p:nvSpPr>
        <p:spPr>
          <a:xfrm>
            <a:off x="7065228" y="5755719"/>
            <a:ext cx="499943" cy="499943"/>
          </a:xfrm>
          <a:prstGeom prst="roundRect">
            <a:avLst>
              <a:gd name="adj" fmla="val 20000"/>
            </a:avLst>
          </a:prstGeom>
          <a:solidFill>
            <a:srgbClr val="542C49"/>
          </a:solidFill>
          <a:ln w="13811">
            <a:solidFill>
              <a:srgbClr val="643557"/>
            </a:solidFill>
            <a:prstDash val="solid"/>
          </a:ln>
        </p:spPr>
      </p:sp>
      <p:sp>
        <p:nvSpPr>
          <p:cNvPr id="18" name="Text 15"/>
          <p:cNvSpPr/>
          <p:nvPr/>
        </p:nvSpPr>
        <p:spPr>
          <a:xfrm>
            <a:off x="7219890" y="5797391"/>
            <a:ext cx="19050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9" name="Text 16"/>
          <p:cNvSpPr/>
          <p:nvPr/>
        </p:nvSpPr>
        <p:spPr>
          <a:xfrm>
            <a:off x="8537258" y="5800249"/>
            <a:ext cx="3468767"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Amazon S3</a:t>
            </a:r>
            <a:endParaRPr lang="en-US" sz="1750" dirty="0"/>
          </a:p>
        </p:txBody>
      </p:sp>
      <p:sp>
        <p:nvSpPr>
          <p:cNvPr id="20" name="Text 17"/>
          <p:cNvSpPr/>
          <p:nvPr/>
        </p:nvSpPr>
        <p:spPr>
          <a:xfrm>
            <a:off x="8537258" y="6355556"/>
            <a:ext cx="3468767" cy="710803"/>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Users Transactions data will be stored by using s3.</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2101572"/>
            <a:ext cx="68351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Challenges and Solutions</a:t>
            </a:r>
            <a:endParaRPr lang="en-US" sz="4374" dirty="0"/>
          </a:p>
        </p:txBody>
      </p:sp>
      <p:sp>
        <p:nvSpPr>
          <p:cNvPr id="5" name="Shape 2"/>
          <p:cNvSpPr/>
          <p:nvPr/>
        </p:nvSpPr>
        <p:spPr>
          <a:xfrm>
            <a:off x="2624376" y="3240286"/>
            <a:ext cx="4579739" cy="2887623"/>
          </a:xfrm>
          <a:prstGeom prst="roundRect">
            <a:avLst>
              <a:gd name="adj" fmla="val 3463"/>
            </a:avLst>
          </a:prstGeom>
          <a:solidFill>
            <a:srgbClr val="542C49"/>
          </a:solidFill>
          <a:ln w="13811">
            <a:solidFill>
              <a:srgbClr val="643557"/>
            </a:solidFill>
            <a:prstDash val="solid"/>
          </a:ln>
        </p:spPr>
      </p:sp>
      <p:sp>
        <p:nvSpPr>
          <p:cNvPr id="6" name="Text 3"/>
          <p:cNvSpPr/>
          <p:nvPr/>
        </p:nvSpPr>
        <p:spPr>
          <a:xfrm>
            <a:off x="2860358" y="3476268"/>
            <a:ext cx="2666286" cy="416481"/>
          </a:xfrm>
          <a:prstGeom prst="rect">
            <a:avLst/>
          </a:prstGeom>
          <a:noFill/>
          <a:ln/>
        </p:spPr>
        <p:txBody>
          <a:bodyPr wrap="none" rtlCol="0" anchor="t"/>
          <a:lstStyle/>
          <a:p>
            <a:pPr marL="0" indent="0">
              <a:lnSpc>
                <a:spcPts val="3281"/>
              </a:lnSpc>
              <a:buNone/>
            </a:pPr>
            <a:r>
              <a:rPr lang="en-US" sz="2624" dirty="0">
                <a:solidFill>
                  <a:srgbClr val="DAD8E9"/>
                </a:solidFill>
                <a:latin typeface="Prompt" pitchFamily="34" charset="0"/>
                <a:ea typeface="Prompt" pitchFamily="34" charset="-122"/>
                <a:cs typeface="Prompt" pitchFamily="34" charset="-120"/>
              </a:rPr>
              <a:t>Challenge</a:t>
            </a:r>
            <a:endParaRPr lang="en-US" sz="2624" dirty="0"/>
          </a:p>
        </p:txBody>
      </p:sp>
      <p:sp>
        <p:nvSpPr>
          <p:cNvPr id="7" name="Text 4"/>
          <p:cNvSpPr/>
          <p:nvPr/>
        </p:nvSpPr>
        <p:spPr>
          <a:xfrm>
            <a:off x="2860358" y="4114919"/>
            <a:ext cx="4107775" cy="1457542"/>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Initially, we faced challenges hosting our website on AWS EC2. We faced issues with connecting our website with ec2 instance, configurations and deployment.</a:t>
            </a:r>
            <a:endParaRPr lang="en-US" sz="1750" dirty="0"/>
          </a:p>
        </p:txBody>
      </p:sp>
      <p:sp>
        <p:nvSpPr>
          <p:cNvPr id="8" name="Shape 5"/>
          <p:cNvSpPr/>
          <p:nvPr/>
        </p:nvSpPr>
        <p:spPr>
          <a:xfrm>
            <a:off x="7426285" y="3240286"/>
            <a:ext cx="4579739" cy="2887623"/>
          </a:xfrm>
          <a:prstGeom prst="roundRect">
            <a:avLst>
              <a:gd name="adj" fmla="val 3463"/>
            </a:avLst>
          </a:prstGeom>
          <a:solidFill>
            <a:srgbClr val="542C49"/>
          </a:solidFill>
          <a:ln w="13811">
            <a:solidFill>
              <a:srgbClr val="643557"/>
            </a:solidFill>
            <a:prstDash val="solid"/>
          </a:ln>
        </p:spPr>
      </p:sp>
      <p:sp>
        <p:nvSpPr>
          <p:cNvPr id="9" name="Text 6"/>
          <p:cNvSpPr/>
          <p:nvPr/>
        </p:nvSpPr>
        <p:spPr>
          <a:xfrm>
            <a:off x="7662267" y="3476268"/>
            <a:ext cx="2666286" cy="416481"/>
          </a:xfrm>
          <a:prstGeom prst="rect">
            <a:avLst/>
          </a:prstGeom>
          <a:noFill/>
          <a:ln/>
        </p:spPr>
        <p:txBody>
          <a:bodyPr wrap="none" rtlCol="0" anchor="t"/>
          <a:lstStyle/>
          <a:p>
            <a:pPr marL="0" indent="0">
              <a:lnSpc>
                <a:spcPts val="3281"/>
              </a:lnSpc>
              <a:buNone/>
            </a:pPr>
            <a:r>
              <a:rPr lang="en-US" sz="2624" dirty="0">
                <a:solidFill>
                  <a:srgbClr val="DAD8E9"/>
                </a:solidFill>
                <a:latin typeface="Prompt" pitchFamily="34" charset="0"/>
                <a:ea typeface="Prompt" pitchFamily="34" charset="-122"/>
                <a:cs typeface="Prompt" pitchFamily="34" charset="-120"/>
              </a:rPr>
              <a:t>Solution</a:t>
            </a:r>
            <a:endParaRPr lang="en-US" sz="2624" dirty="0"/>
          </a:p>
        </p:txBody>
      </p:sp>
      <p:sp>
        <p:nvSpPr>
          <p:cNvPr id="10" name="Text 7"/>
          <p:cNvSpPr/>
          <p:nvPr/>
        </p:nvSpPr>
        <p:spPr>
          <a:xfrm>
            <a:off x="7662267" y="4114919"/>
            <a:ext cx="4107775" cy="1777008"/>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After thorough troubleshooting and research, we discovered that using HTTP was the solution. It allowed us to efficiently transfer website files to EC2 instances, simplifying the hosting process.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304"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203603"/>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Cost Analysis</a:t>
            </a:r>
            <a:endParaRPr lang="en-US" sz="4374" dirty="0"/>
          </a:p>
        </p:txBody>
      </p:sp>
      <p:sp>
        <p:nvSpPr>
          <p:cNvPr id="5" name="Text 2"/>
          <p:cNvSpPr/>
          <p:nvPr/>
        </p:nvSpPr>
        <p:spPr>
          <a:xfrm>
            <a:off x="2624376" y="2342317"/>
            <a:ext cx="9381649"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Cost breakdown for each AWS service used in the project.</a:t>
            </a:r>
            <a:endParaRPr lang="en-US" sz="1750" dirty="0"/>
          </a:p>
        </p:txBody>
      </p:sp>
      <p:sp>
        <p:nvSpPr>
          <p:cNvPr id="7" name="Text 3"/>
          <p:cNvSpPr/>
          <p:nvPr/>
        </p:nvSpPr>
        <p:spPr>
          <a:xfrm>
            <a:off x="2979777" y="5337810"/>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Chada Yashodhan -21BRS1456  - 0.8$</a:t>
            </a:r>
            <a:endParaRPr lang="en-US" sz="1750" dirty="0"/>
          </a:p>
        </p:txBody>
      </p:sp>
      <p:sp>
        <p:nvSpPr>
          <p:cNvPr id="8" name="Text 4"/>
          <p:cNvSpPr/>
          <p:nvPr/>
        </p:nvSpPr>
        <p:spPr>
          <a:xfrm>
            <a:off x="2979777" y="5782032"/>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Krishna Vyas -21BAI1715  -0.45$</a:t>
            </a:r>
            <a:endParaRPr lang="en-US" sz="1750" dirty="0"/>
          </a:p>
        </p:txBody>
      </p:sp>
      <p:sp>
        <p:nvSpPr>
          <p:cNvPr id="9" name="Text 5"/>
          <p:cNvSpPr/>
          <p:nvPr/>
        </p:nvSpPr>
        <p:spPr>
          <a:xfrm>
            <a:off x="2979777" y="6226254"/>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Varanasi Sai Charan -21BCE5870   -0.35$</a:t>
            </a:r>
            <a:endParaRPr lang="en-US" sz="1750" dirty="0"/>
          </a:p>
        </p:txBody>
      </p:sp>
      <p:sp>
        <p:nvSpPr>
          <p:cNvPr id="10" name="Text 6"/>
          <p:cNvSpPr/>
          <p:nvPr/>
        </p:nvSpPr>
        <p:spPr>
          <a:xfrm>
            <a:off x="2979777" y="6670477"/>
            <a:ext cx="9026247"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AD8E9"/>
                </a:solidFill>
                <a:latin typeface="Mukta" pitchFamily="34" charset="0"/>
                <a:ea typeface="Mukta" pitchFamily="34" charset="-122"/>
                <a:cs typeface="Mukta" pitchFamily="34" charset="-120"/>
              </a:rPr>
              <a:t>Surya Kiran C -21BCE1110   -0.8$</a:t>
            </a:r>
            <a:endParaRPr lang="en-US" sz="1750" dirty="0"/>
          </a:p>
        </p:txBody>
      </p:sp>
      <p:pic>
        <p:nvPicPr>
          <p:cNvPr id="12" name="Picture 11">
            <a:extLst>
              <a:ext uri="{FF2B5EF4-FFF2-40B4-BE49-F238E27FC236}">
                <a16:creationId xmlns:a16="http://schemas.microsoft.com/office/drawing/2014/main" id="{F9D40CF2-75DF-56ED-FB4F-CA8806FA2CA3}"/>
              </a:ext>
            </a:extLst>
          </p:cNvPr>
          <p:cNvPicPr>
            <a:picLocks noChangeAspect="1"/>
          </p:cNvPicPr>
          <p:nvPr/>
        </p:nvPicPr>
        <p:blipFill>
          <a:blip r:embed="rId4"/>
          <a:stretch>
            <a:fillRect/>
          </a:stretch>
        </p:blipFill>
        <p:spPr>
          <a:xfrm>
            <a:off x="2979777" y="2917456"/>
            <a:ext cx="2933954" cy="20651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2202894"/>
            <a:ext cx="49301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Security Measures</a:t>
            </a:r>
            <a:endParaRPr lang="en-US" sz="4374" dirty="0"/>
          </a:p>
        </p:txBody>
      </p:sp>
      <p:sp>
        <p:nvSpPr>
          <p:cNvPr id="7" name="Shape 3"/>
          <p:cNvSpPr/>
          <p:nvPr/>
        </p:nvSpPr>
        <p:spPr>
          <a:xfrm>
            <a:off x="2624376" y="3404116"/>
            <a:ext cx="499943" cy="499943"/>
          </a:xfrm>
          <a:prstGeom prst="roundRect">
            <a:avLst>
              <a:gd name="adj" fmla="val 20000"/>
            </a:avLst>
          </a:prstGeom>
          <a:solidFill>
            <a:srgbClr val="542C49"/>
          </a:solidFill>
          <a:ln w="13811">
            <a:solidFill>
              <a:srgbClr val="643557"/>
            </a:solidFill>
            <a:prstDash val="solid"/>
          </a:ln>
        </p:spPr>
      </p:sp>
      <p:sp>
        <p:nvSpPr>
          <p:cNvPr id="8" name="Text 4"/>
          <p:cNvSpPr/>
          <p:nvPr/>
        </p:nvSpPr>
        <p:spPr>
          <a:xfrm>
            <a:off x="2813328" y="3445788"/>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9" name="Text 5"/>
          <p:cNvSpPr/>
          <p:nvPr/>
        </p:nvSpPr>
        <p:spPr>
          <a:xfrm>
            <a:off x="3346490" y="3480435"/>
            <a:ext cx="28346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Authentication Steps</a:t>
            </a:r>
            <a:endParaRPr lang="en-US" sz="2187" dirty="0"/>
          </a:p>
        </p:txBody>
      </p:sp>
      <p:sp>
        <p:nvSpPr>
          <p:cNvPr id="10" name="Text 6"/>
          <p:cNvSpPr/>
          <p:nvPr/>
        </p:nvSpPr>
        <p:spPr>
          <a:xfrm>
            <a:off x="3346490" y="4049792"/>
            <a:ext cx="3857625"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User Registration:</a:t>
            </a:r>
            <a:endParaRPr lang="en-US" sz="1750" dirty="0"/>
          </a:p>
        </p:txBody>
      </p:sp>
      <p:sp>
        <p:nvSpPr>
          <p:cNvPr id="11" name="Text 7"/>
          <p:cNvSpPr/>
          <p:nvPr/>
        </p:nvSpPr>
        <p:spPr>
          <a:xfrm>
            <a:off x="3346490" y="4605099"/>
            <a:ext cx="3857625"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Users provide a valid email address and create a name during registration. Secure login using a combination of email and name.</a:t>
            </a:r>
            <a:endParaRPr lang="en-US" sz="1750" dirty="0"/>
          </a:p>
        </p:txBody>
      </p:sp>
      <p:sp>
        <p:nvSpPr>
          <p:cNvPr id="12" name="Shape 8"/>
          <p:cNvSpPr/>
          <p:nvPr/>
        </p:nvSpPr>
        <p:spPr>
          <a:xfrm>
            <a:off x="7426285" y="3404116"/>
            <a:ext cx="499943" cy="499943"/>
          </a:xfrm>
          <a:prstGeom prst="roundRect">
            <a:avLst>
              <a:gd name="adj" fmla="val 20000"/>
            </a:avLst>
          </a:prstGeom>
          <a:solidFill>
            <a:srgbClr val="542C49"/>
          </a:solidFill>
          <a:ln w="13811">
            <a:solidFill>
              <a:srgbClr val="643557"/>
            </a:solidFill>
            <a:prstDash val="solid"/>
          </a:ln>
        </p:spPr>
      </p:sp>
      <p:sp>
        <p:nvSpPr>
          <p:cNvPr id="13" name="Text 9"/>
          <p:cNvSpPr/>
          <p:nvPr/>
        </p:nvSpPr>
        <p:spPr>
          <a:xfrm>
            <a:off x="7577138" y="3445788"/>
            <a:ext cx="1981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4" name="Text 10"/>
          <p:cNvSpPr/>
          <p:nvPr/>
        </p:nvSpPr>
        <p:spPr>
          <a:xfrm>
            <a:off x="8148399" y="3480435"/>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Data Protection:</a:t>
            </a:r>
            <a:endParaRPr lang="en-US" sz="2187" dirty="0"/>
          </a:p>
        </p:txBody>
      </p:sp>
      <p:sp>
        <p:nvSpPr>
          <p:cNvPr id="15" name="Text 11"/>
          <p:cNvSpPr/>
          <p:nvPr/>
        </p:nvSpPr>
        <p:spPr>
          <a:xfrm>
            <a:off x="8148399" y="4049792"/>
            <a:ext cx="3857625" cy="1608730"/>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Ensure data security and privacy through encryption at rest in Amazon RDS and server-side encryption in Amazon S3.</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47493"/>
            <a:ext cx="45110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Lessons Learned</a:t>
            </a:r>
            <a:endParaRPr lang="en-US" sz="4374" dirty="0"/>
          </a:p>
        </p:txBody>
      </p:sp>
      <p:sp>
        <p:nvSpPr>
          <p:cNvPr id="6" name="Shape 2"/>
          <p:cNvSpPr/>
          <p:nvPr/>
        </p:nvSpPr>
        <p:spPr>
          <a:xfrm>
            <a:off x="833199" y="3048714"/>
            <a:ext cx="499943" cy="499943"/>
          </a:xfrm>
          <a:prstGeom prst="roundRect">
            <a:avLst>
              <a:gd name="adj" fmla="val 20000"/>
            </a:avLst>
          </a:prstGeom>
          <a:solidFill>
            <a:srgbClr val="542C49"/>
          </a:solidFill>
          <a:ln w="13811">
            <a:solidFill>
              <a:srgbClr val="643557"/>
            </a:solidFill>
            <a:prstDash val="solid"/>
          </a:ln>
        </p:spPr>
      </p:sp>
      <p:sp>
        <p:nvSpPr>
          <p:cNvPr id="7" name="Text 3"/>
          <p:cNvSpPr/>
          <p:nvPr/>
        </p:nvSpPr>
        <p:spPr>
          <a:xfrm>
            <a:off x="1022152" y="3090386"/>
            <a:ext cx="121920"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1555313" y="3125033"/>
            <a:ext cx="237744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Technical Insights</a:t>
            </a:r>
            <a:endParaRPr lang="en-US" sz="2187" dirty="0"/>
          </a:p>
        </p:txBody>
      </p:sp>
      <p:sp>
        <p:nvSpPr>
          <p:cNvPr id="9" name="Text 5"/>
          <p:cNvSpPr/>
          <p:nvPr/>
        </p:nvSpPr>
        <p:spPr>
          <a:xfrm>
            <a:off x="1555313" y="3694390"/>
            <a:ext cx="6755487"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As we developed the platform, we learned several valuable lessons, including the importance of efficient database design, the benefits of using scalable and flexible cloud infrastructure, and the crucial role of user experience in creating a successful and engaging platform.</a:t>
            </a:r>
          </a:p>
          <a:p>
            <a:pPr marL="0" indent="0">
              <a:lnSpc>
                <a:spcPts val="2799"/>
              </a:lnSpc>
              <a:buNone/>
            </a:pPr>
            <a:endParaRPr lang="en-US" sz="1750" dirty="0"/>
          </a:p>
        </p:txBody>
      </p:sp>
      <p:sp>
        <p:nvSpPr>
          <p:cNvPr id="10" name="Text 6"/>
          <p:cNvSpPr/>
          <p:nvPr/>
        </p:nvSpPr>
        <p:spPr>
          <a:xfrm>
            <a:off x="1555313" y="5315903"/>
            <a:ext cx="6755487"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One specific aspect that stood out was the implementation of a cloud database. By utilizing a cloud database, we were able to achieve improved scalability, reliability, and accessibility for our platform. </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602706"/>
            <a:ext cx="45110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Lessons Learned</a:t>
            </a:r>
            <a:endParaRPr lang="en-US" sz="4374" dirty="0"/>
          </a:p>
        </p:txBody>
      </p:sp>
      <p:sp>
        <p:nvSpPr>
          <p:cNvPr id="6" name="Text 2"/>
          <p:cNvSpPr/>
          <p:nvPr/>
        </p:nvSpPr>
        <p:spPr>
          <a:xfrm>
            <a:off x="833199" y="3630335"/>
            <a:ext cx="2514600" cy="347186"/>
          </a:xfrm>
          <a:prstGeom prst="rect">
            <a:avLst/>
          </a:prstGeom>
          <a:noFill/>
          <a:ln/>
        </p:spPr>
        <p:txBody>
          <a:bodyPr wrap="non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2) Process Insights</a:t>
            </a:r>
            <a:endParaRPr lang="en-US" sz="2187" dirty="0"/>
          </a:p>
        </p:txBody>
      </p:sp>
      <p:sp>
        <p:nvSpPr>
          <p:cNvPr id="7" name="Text 3"/>
          <p:cNvSpPr/>
          <p:nvPr/>
        </p:nvSpPr>
        <p:spPr>
          <a:xfrm>
            <a:off x="833199" y="4310777"/>
            <a:ext cx="9306401"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 Seamless communication fostered a shared understanding of project objectives, aligning our efforts and facilitating steady progress.</a:t>
            </a:r>
            <a:endParaRPr lang="en-US" sz="1750" dirty="0"/>
          </a:p>
        </p:txBody>
      </p:sp>
      <p:sp>
        <p:nvSpPr>
          <p:cNvPr id="8" name="Text 4"/>
          <p:cNvSpPr/>
          <p:nvPr/>
        </p:nvSpPr>
        <p:spPr>
          <a:xfrm>
            <a:off x="691038" y="5226129"/>
            <a:ext cx="9306401"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•As a team, we have not only achieved our project goals but have also gained valuable expertise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2025">
            <a:solidFill>
              <a:srgbClr val="FFFFFF">
                <a:alpha val="16000"/>
              </a:srgbClr>
            </a:solidFill>
            <a:prstDash val="solid"/>
          </a:ln>
        </p:spPr>
        <p:txBody>
          <a:bodyPr/>
          <a:lstStyle/>
          <a:p>
            <a:endParaRPr lang="en-IN" dirty="0"/>
          </a:p>
        </p:txBody>
      </p:sp>
      <p:sp>
        <p:nvSpPr>
          <p:cNvPr id="4" name="Text 1"/>
          <p:cNvSpPr/>
          <p:nvPr/>
        </p:nvSpPr>
        <p:spPr>
          <a:xfrm>
            <a:off x="3236238" y="532090"/>
            <a:ext cx="5204460" cy="603766"/>
          </a:xfrm>
          <a:prstGeom prst="rect">
            <a:avLst/>
          </a:prstGeom>
          <a:noFill/>
          <a:ln/>
        </p:spPr>
        <p:txBody>
          <a:bodyPr wrap="none" rtlCol="0" anchor="t"/>
          <a:lstStyle/>
          <a:p>
            <a:pPr marL="0" indent="0">
              <a:lnSpc>
                <a:spcPts val="4754"/>
              </a:lnSpc>
              <a:buNone/>
            </a:pPr>
            <a:r>
              <a:rPr lang="en-US" sz="3803" dirty="0">
                <a:solidFill>
                  <a:srgbClr val="C6BFEE"/>
                </a:solidFill>
                <a:latin typeface="Prompt" pitchFamily="34" charset="0"/>
                <a:ea typeface="Prompt" pitchFamily="34" charset="-122"/>
                <a:cs typeface="Prompt" pitchFamily="34" charset="-120"/>
              </a:rPr>
              <a:t>Architecture Diagram:</a:t>
            </a:r>
            <a:endParaRPr lang="en-US" sz="3803" dirty="0"/>
          </a:p>
        </p:txBody>
      </p:sp>
      <p:sp>
        <p:nvSpPr>
          <p:cNvPr id="5" name="Text 2"/>
          <p:cNvSpPr/>
          <p:nvPr/>
        </p:nvSpPr>
        <p:spPr>
          <a:xfrm>
            <a:off x="3236238" y="1522214"/>
            <a:ext cx="8157924" cy="309086"/>
          </a:xfrm>
          <a:prstGeom prst="rect">
            <a:avLst/>
          </a:prstGeom>
          <a:noFill/>
          <a:ln/>
        </p:spPr>
        <p:txBody>
          <a:bodyPr wrap="none" rtlCol="0" anchor="t"/>
          <a:lstStyle/>
          <a:p>
            <a:pPr marL="0" indent="0">
              <a:lnSpc>
                <a:spcPts val="2434"/>
              </a:lnSpc>
              <a:buNone/>
            </a:pPr>
            <a:endParaRPr lang="en-US" sz="1521" dirty="0"/>
          </a:p>
        </p:txBody>
      </p:sp>
      <p:pic>
        <p:nvPicPr>
          <p:cNvPr id="6" name="Image 1" descr="preencoded.png"/>
          <p:cNvPicPr>
            <a:picLocks noChangeAspect="1"/>
          </p:cNvPicPr>
          <p:nvPr/>
        </p:nvPicPr>
        <p:blipFill>
          <a:blip r:embed="rId4"/>
          <a:stretch>
            <a:fillRect/>
          </a:stretch>
        </p:blipFill>
        <p:spPr>
          <a:xfrm>
            <a:off x="3236238" y="2048589"/>
            <a:ext cx="7712750" cy="5122545"/>
          </a:xfrm>
          <a:prstGeom prst="rect">
            <a:avLst/>
          </a:prstGeom>
        </p:spPr>
      </p:pic>
      <p:sp>
        <p:nvSpPr>
          <p:cNvPr id="7" name="Text 3"/>
          <p:cNvSpPr/>
          <p:nvPr/>
        </p:nvSpPr>
        <p:spPr>
          <a:xfrm>
            <a:off x="3236238" y="7388423"/>
            <a:ext cx="8157924" cy="309086"/>
          </a:xfrm>
          <a:prstGeom prst="rect">
            <a:avLst/>
          </a:prstGeom>
          <a:noFill/>
          <a:ln/>
        </p:spPr>
        <p:txBody>
          <a:bodyPr wrap="none" rtlCol="0" anchor="t"/>
          <a:lstStyle/>
          <a:p>
            <a:pPr marL="0" indent="0">
              <a:lnSpc>
                <a:spcPts val="2434"/>
              </a:lnSpc>
              <a:buNone/>
            </a:pPr>
            <a:endParaRPr lang="en-US" sz="152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696045"/>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ScreenShots:</a:t>
            </a:r>
            <a:endParaRPr lang="en-US" sz="4374" dirty="0"/>
          </a:p>
        </p:txBody>
      </p:sp>
      <p:sp>
        <p:nvSpPr>
          <p:cNvPr id="5" name="Text 2"/>
          <p:cNvSpPr/>
          <p:nvPr/>
        </p:nvSpPr>
        <p:spPr>
          <a:xfrm>
            <a:off x="2624376" y="2834759"/>
            <a:ext cx="9381649" cy="444341"/>
          </a:xfrm>
          <a:prstGeom prst="rect">
            <a:avLst/>
          </a:prstGeom>
          <a:noFill/>
          <a:ln/>
        </p:spPr>
        <p:txBody>
          <a:bodyPr wrap="none" rtlCol="0" anchor="t"/>
          <a:lstStyle/>
          <a:p>
            <a:pPr marL="0" indent="0">
              <a:lnSpc>
                <a:spcPts val="3499"/>
              </a:lnSpc>
              <a:buNone/>
            </a:pPr>
            <a:r>
              <a:rPr lang="en-US" sz="2187" b="1" dirty="0">
                <a:solidFill>
                  <a:srgbClr val="DAD8E9"/>
                </a:solidFill>
                <a:latin typeface="Mukta" pitchFamily="34" charset="0"/>
                <a:ea typeface="Mukta" pitchFamily="34" charset="-122"/>
                <a:cs typeface="Mukta" pitchFamily="34" charset="-120"/>
              </a:rPr>
              <a:t>Welcome Page:</a:t>
            </a:r>
            <a:endParaRPr lang="en-US" sz="2187" dirty="0"/>
          </a:p>
        </p:txBody>
      </p:sp>
      <p:pic>
        <p:nvPicPr>
          <p:cNvPr id="6" name="Image 1" descr="preencoded.png"/>
          <p:cNvPicPr>
            <a:picLocks noChangeAspect="1"/>
          </p:cNvPicPr>
          <p:nvPr/>
        </p:nvPicPr>
        <p:blipFill>
          <a:blip r:embed="rId4"/>
          <a:stretch>
            <a:fillRect/>
          </a:stretch>
        </p:blipFill>
        <p:spPr>
          <a:xfrm>
            <a:off x="2624376" y="3529013"/>
            <a:ext cx="9381649" cy="2399109"/>
          </a:xfrm>
          <a:prstGeom prst="rect">
            <a:avLst/>
          </a:prstGeom>
        </p:spPr>
      </p:pic>
      <p:sp>
        <p:nvSpPr>
          <p:cNvPr id="7" name="Text 3"/>
          <p:cNvSpPr/>
          <p:nvPr/>
        </p:nvSpPr>
        <p:spPr>
          <a:xfrm>
            <a:off x="2624376" y="6178034"/>
            <a:ext cx="9381649"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is our welcome page by entering name and email we can login successfully.</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525072"/>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Income Page:</a:t>
            </a:r>
            <a:endParaRPr lang="en-US" sz="4374" dirty="0"/>
          </a:p>
        </p:txBody>
      </p:sp>
      <p:pic>
        <p:nvPicPr>
          <p:cNvPr id="5" name="Image 1" descr="preencoded.png"/>
          <p:cNvPicPr>
            <a:picLocks noChangeAspect="1"/>
          </p:cNvPicPr>
          <p:nvPr/>
        </p:nvPicPr>
        <p:blipFill>
          <a:blip r:embed="rId4"/>
          <a:stretch>
            <a:fillRect/>
          </a:stretch>
        </p:blipFill>
        <p:spPr>
          <a:xfrm>
            <a:off x="2624376" y="2663785"/>
            <a:ext cx="9381649" cy="3079909"/>
          </a:xfrm>
          <a:prstGeom prst="rect">
            <a:avLst/>
          </a:prstGeom>
        </p:spPr>
      </p:pic>
      <p:sp>
        <p:nvSpPr>
          <p:cNvPr id="6" name="Text 2"/>
          <p:cNvSpPr/>
          <p:nvPr/>
        </p:nvSpPr>
        <p:spPr>
          <a:xfrm>
            <a:off x="2624376" y="5993606"/>
            <a:ext cx="9381649"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is our income page in which we can store the incomes from various sources and it will the data.</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96660"/>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Expenses Page:</a:t>
            </a:r>
            <a:endParaRPr lang="en-US" sz="4374" dirty="0"/>
          </a:p>
        </p:txBody>
      </p:sp>
      <p:pic>
        <p:nvPicPr>
          <p:cNvPr id="5" name="Image 1" descr="preencoded.png"/>
          <p:cNvPicPr>
            <a:picLocks noChangeAspect="1"/>
          </p:cNvPicPr>
          <p:nvPr/>
        </p:nvPicPr>
        <p:blipFill>
          <a:blip r:embed="rId4"/>
          <a:stretch>
            <a:fillRect/>
          </a:stretch>
        </p:blipFill>
        <p:spPr>
          <a:xfrm>
            <a:off x="2624376" y="2035373"/>
            <a:ext cx="9381649" cy="4336733"/>
          </a:xfrm>
          <a:prstGeom prst="rect">
            <a:avLst/>
          </a:prstGeom>
        </p:spPr>
      </p:pic>
      <p:sp>
        <p:nvSpPr>
          <p:cNvPr id="6" name="Text 2"/>
          <p:cNvSpPr/>
          <p:nvPr/>
        </p:nvSpPr>
        <p:spPr>
          <a:xfrm>
            <a:off x="2624376" y="6622018"/>
            <a:ext cx="9381649"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is our expenses page where we can add our expenses for different categories and see the pie chart visually.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037755"/>
            <a:ext cx="5332690" cy="833199"/>
          </a:xfrm>
          <a:prstGeom prst="rect">
            <a:avLst/>
          </a:prstGeom>
          <a:noFill/>
          <a:ln/>
        </p:spPr>
        <p:txBody>
          <a:bodyPr wrap="non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Introduction</a:t>
            </a:r>
            <a:endParaRPr lang="en-US" sz="5249" dirty="0"/>
          </a:p>
        </p:txBody>
      </p:sp>
      <p:sp>
        <p:nvSpPr>
          <p:cNvPr id="6" name="Text 2"/>
          <p:cNvSpPr/>
          <p:nvPr/>
        </p:nvSpPr>
        <p:spPr>
          <a:xfrm>
            <a:off x="6319599" y="3204210"/>
            <a:ext cx="7477601"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Welcome to our finance tracker platform! With our application, you can easily keep track of your expenses, monitor your incomes, and manage your savings.</a:t>
            </a:r>
            <a:endParaRPr lang="en-US" sz="1750" dirty="0"/>
          </a:p>
        </p:txBody>
      </p:sp>
      <p:sp>
        <p:nvSpPr>
          <p:cNvPr id="7" name="Text 3"/>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But that's not all! Our platform goes beyond just tracking and monitoring. We also offer personalized advice based on your financial data. You can add savings goals to help you achieve your financial goals.</a:t>
            </a:r>
            <a:endParaRPr lang="en-US" sz="1750" dirty="0"/>
          </a:p>
        </p:txBody>
      </p:sp>
      <p:sp>
        <p:nvSpPr>
          <p:cNvPr id="8" name="Text 4"/>
          <p:cNvSpPr/>
          <p:nvPr/>
        </p:nvSpPr>
        <p:spPr>
          <a:xfrm>
            <a:off x="6319599" y="5481042"/>
            <a:ext cx="7477601"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Ready to take control of your finances? Sign up today and start your journey towards financial success!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485900"/>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Savings Page:</a:t>
            </a:r>
            <a:endParaRPr lang="en-US" sz="4374" dirty="0"/>
          </a:p>
        </p:txBody>
      </p:sp>
      <p:pic>
        <p:nvPicPr>
          <p:cNvPr id="5" name="Image 1" descr="preencoded.png"/>
          <p:cNvPicPr>
            <a:picLocks noChangeAspect="1"/>
          </p:cNvPicPr>
          <p:nvPr/>
        </p:nvPicPr>
        <p:blipFill>
          <a:blip r:embed="rId4"/>
          <a:stretch>
            <a:fillRect/>
          </a:stretch>
        </p:blipFill>
        <p:spPr>
          <a:xfrm>
            <a:off x="2624376" y="2624614"/>
            <a:ext cx="9381649" cy="3158371"/>
          </a:xfrm>
          <a:prstGeom prst="rect">
            <a:avLst/>
          </a:prstGeom>
        </p:spPr>
      </p:pic>
      <p:sp>
        <p:nvSpPr>
          <p:cNvPr id="6" name="Text 2"/>
          <p:cNvSpPr/>
          <p:nvPr/>
        </p:nvSpPr>
        <p:spPr>
          <a:xfrm>
            <a:off x="2624376" y="6032897"/>
            <a:ext cx="9381649"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is our savings page in which you can add your saving amount and keep savings goal for different months and check your balance achievement combinely.</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784628"/>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Advice Page:</a:t>
            </a:r>
            <a:endParaRPr lang="en-US" sz="4374" dirty="0"/>
          </a:p>
        </p:txBody>
      </p:sp>
      <p:pic>
        <p:nvPicPr>
          <p:cNvPr id="5" name="Image 1" descr="preencoded.png"/>
          <p:cNvPicPr>
            <a:picLocks noChangeAspect="1"/>
          </p:cNvPicPr>
          <p:nvPr/>
        </p:nvPicPr>
        <p:blipFill>
          <a:blip r:embed="rId4"/>
          <a:stretch>
            <a:fillRect/>
          </a:stretch>
        </p:blipFill>
        <p:spPr>
          <a:xfrm>
            <a:off x="2624376" y="2923342"/>
            <a:ext cx="9381649" cy="2560796"/>
          </a:xfrm>
          <a:prstGeom prst="rect">
            <a:avLst/>
          </a:prstGeom>
        </p:spPr>
      </p:pic>
      <p:sp>
        <p:nvSpPr>
          <p:cNvPr id="6" name="Text 2"/>
          <p:cNvSpPr/>
          <p:nvPr/>
        </p:nvSpPr>
        <p:spPr>
          <a:xfrm>
            <a:off x="2624376" y="5734050"/>
            <a:ext cx="9381649"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is our advice page in which we will enter our balance achievement percentage and get our advice and actionable steps for your future.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886545"/>
            <a:ext cx="84277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Using EC2 To host our website:</a:t>
            </a:r>
            <a:endParaRPr lang="en-US" sz="4374" dirty="0"/>
          </a:p>
        </p:txBody>
      </p:sp>
      <p:pic>
        <p:nvPicPr>
          <p:cNvPr id="5" name="Image 1" descr="preencoded.png"/>
          <p:cNvPicPr>
            <a:picLocks noChangeAspect="1"/>
          </p:cNvPicPr>
          <p:nvPr/>
        </p:nvPicPr>
        <p:blipFill>
          <a:blip r:embed="rId4"/>
          <a:stretch>
            <a:fillRect/>
          </a:stretch>
        </p:blipFill>
        <p:spPr>
          <a:xfrm>
            <a:off x="2624376" y="3025259"/>
            <a:ext cx="9381649" cy="33176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B0C23">
              <a:alpha val="75000"/>
            </a:srgbClr>
          </a:solidFill>
          <a:ln w="12740">
            <a:solidFill>
              <a:srgbClr val="FFFFFF">
                <a:alpha val="16000"/>
              </a:srgbClr>
            </a:solidFill>
            <a:prstDash val="solid"/>
          </a:ln>
        </p:spPr>
      </p:sp>
      <p:sp>
        <p:nvSpPr>
          <p:cNvPr id="4" name="Text 1"/>
          <p:cNvSpPr/>
          <p:nvPr/>
        </p:nvSpPr>
        <p:spPr>
          <a:xfrm>
            <a:off x="2999899" y="562094"/>
            <a:ext cx="8630483" cy="1277541"/>
          </a:xfrm>
          <a:prstGeom prst="rect">
            <a:avLst/>
          </a:prstGeom>
          <a:noFill/>
          <a:ln/>
        </p:spPr>
        <p:txBody>
          <a:bodyPr wrap="square" rtlCol="0" anchor="t"/>
          <a:lstStyle/>
          <a:p>
            <a:pPr marL="0" indent="0">
              <a:lnSpc>
                <a:spcPts val="5030"/>
              </a:lnSpc>
              <a:buNone/>
            </a:pPr>
            <a:r>
              <a:rPr lang="en-US" sz="4024" dirty="0">
                <a:solidFill>
                  <a:srgbClr val="C6BFEE"/>
                </a:solidFill>
                <a:latin typeface="Prompt" pitchFamily="34" charset="0"/>
                <a:ea typeface="Prompt" pitchFamily="34" charset="-122"/>
                <a:cs typeface="Prompt" pitchFamily="34" charset="-120"/>
              </a:rPr>
              <a:t>Using lambda function for backend:</a:t>
            </a:r>
            <a:endParaRPr lang="en-US" sz="4024" dirty="0"/>
          </a:p>
        </p:txBody>
      </p:sp>
      <p:pic>
        <p:nvPicPr>
          <p:cNvPr id="5" name="Image 1" descr="preencoded.png"/>
          <p:cNvPicPr>
            <a:picLocks noChangeAspect="1"/>
          </p:cNvPicPr>
          <p:nvPr/>
        </p:nvPicPr>
        <p:blipFill>
          <a:blip r:embed="rId4"/>
          <a:stretch>
            <a:fillRect/>
          </a:stretch>
        </p:blipFill>
        <p:spPr>
          <a:xfrm>
            <a:off x="2999899" y="2248376"/>
            <a:ext cx="7020163" cy="54192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196459"/>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Cloud Watch for monitoring our services:</a:t>
            </a:r>
            <a:endParaRPr lang="en-US" sz="4374" dirty="0"/>
          </a:p>
        </p:txBody>
      </p:sp>
      <p:pic>
        <p:nvPicPr>
          <p:cNvPr id="5" name="Image 1" descr="preencoded.png"/>
          <p:cNvPicPr>
            <a:picLocks noChangeAspect="1"/>
          </p:cNvPicPr>
          <p:nvPr/>
        </p:nvPicPr>
        <p:blipFill>
          <a:blip r:embed="rId4"/>
          <a:stretch>
            <a:fillRect/>
          </a:stretch>
        </p:blipFill>
        <p:spPr>
          <a:xfrm>
            <a:off x="2624376" y="3029545"/>
            <a:ext cx="9381649" cy="40034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562457"/>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Mail using SNS:</a:t>
            </a:r>
            <a:endParaRPr lang="en-US" sz="4374" dirty="0"/>
          </a:p>
        </p:txBody>
      </p:sp>
      <p:pic>
        <p:nvPicPr>
          <p:cNvPr id="5" name="Image 1" descr="preencoded.png"/>
          <p:cNvPicPr>
            <a:picLocks noChangeAspect="1"/>
          </p:cNvPicPr>
          <p:nvPr/>
        </p:nvPicPr>
        <p:blipFill>
          <a:blip r:embed="rId4"/>
          <a:stretch>
            <a:fillRect/>
          </a:stretch>
        </p:blipFill>
        <p:spPr>
          <a:xfrm>
            <a:off x="2624376" y="2701171"/>
            <a:ext cx="9381649" cy="39658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355408"/>
            <a:ext cx="48082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Error Screenshots</a:t>
            </a:r>
            <a:endParaRPr lang="en-US" sz="4374" dirty="0"/>
          </a:p>
        </p:txBody>
      </p:sp>
      <p:sp>
        <p:nvSpPr>
          <p:cNvPr id="5" name="Text 2"/>
          <p:cNvSpPr/>
          <p:nvPr/>
        </p:nvSpPr>
        <p:spPr>
          <a:xfrm>
            <a:off x="2624376" y="2494121"/>
            <a:ext cx="9381649"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Couldnt Connect RDS via mariadb/sql to store data in our web application using rds :</a:t>
            </a:r>
            <a:endParaRPr lang="en-US" sz="1750" dirty="0"/>
          </a:p>
        </p:txBody>
      </p:sp>
      <p:pic>
        <p:nvPicPr>
          <p:cNvPr id="6" name="Image 1" descr="preencoded.png"/>
          <p:cNvPicPr>
            <a:picLocks noChangeAspect="1"/>
          </p:cNvPicPr>
          <p:nvPr/>
        </p:nvPicPr>
        <p:blipFill>
          <a:blip r:embed="rId4"/>
          <a:stretch>
            <a:fillRect/>
          </a:stretch>
        </p:blipFill>
        <p:spPr>
          <a:xfrm>
            <a:off x="2624376" y="3099435"/>
            <a:ext cx="9381649" cy="37746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624376" y="1393150"/>
            <a:ext cx="79324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Live Demo and Future Scope:</a:t>
            </a:r>
            <a:endParaRPr lang="en-US" sz="4374" dirty="0"/>
          </a:p>
        </p:txBody>
      </p:sp>
      <p:sp>
        <p:nvSpPr>
          <p:cNvPr id="5" name="Text 2"/>
          <p:cNvSpPr/>
          <p:nvPr/>
        </p:nvSpPr>
        <p:spPr>
          <a:xfrm>
            <a:off x="2624376" y="2531864"/>
            <a:ext cx="9381649" cy="888682"/>
          </a:xfrm>
          <a:prstGeom prst="rect">
            <a:avLst/>
          </a:prstGeom>
          <a:noFill/>
          <a:ln/>
        </p:spPr>
        <p:txBody>
          <a:bodyPr wrap="squar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We Invite you use our </a:t>
            </a:r>
            <a:r>
              <a:rPr lang="en-US" sz="2187" b="1" dirty="0">
                <a:solidFill>
                  <a:srgbClr val="DAD8E9"/>
                </a:solidFill>
                <a:latin typeface="Mukta" pitchFamily="34" charset="0"/>
                <a:ea typeface="Mukta" pitchFamily="34" charset="-122"/>
                <a:cs typeface="Mukta" pitchFamily="34" charset="-120"/>
              </a:rPr>
              <a:t>Personal Finance Tracker and Advisor </a:t>
            </a:r>
            <a:r>
              <a:rPr lang="en-US" sz="2187" dirty="0">
                <a:solidFill>
                  <a:srgbClr val="DAD8E9"/>
                </a:solidFill>
                <a:latin typeface="Mukta" pitchFamily="34" charset="0"/>
                <a:ea typeface="Mukta" pitchFamily="34" charset="-122"/>
                <a:cs typeface="Mukta" pitchFamily="34" charset="-120"/>
              </a:rPr>
              <a:t>application and track your expenses and income and get </a:t>
            </a:r>
            <a:r>
              <a:rPr lang="en-US" sz="2187" dirty="0" err="1">
                <a:solidFill>
                  <a:srgbClr val="DAD8E9"/>
                </a:solidFill>
                <a:latin typeface="Mukta" pitchFamily="34" charset="0"/>
                <a:ea typeface="Mukta" pitchFamily="34" charset="-122"/>
                <a:cs typeface="Mukta" pitchFamily="34" charset="-120"/>
              </a:rPr>
              <a:t>adivces</a:t>
            </a:r>
            <a:r>
              <a:rPr lang="en-US" sz="2187" dirty="0">
                <a:solidFill>
                  <a:srgbClr val="DAD8E9"/>
                </a:solidFill>
                <a:latin typeface="Mukta" pitchFamily="34" charset="0"/>
                <a:ea typeface="Mukta" pitchFamily="34" charset="-122"/>
                <a:cs typeface="Mukta" pitchFamily="34" charset="-120"/>
              </a:rPr>
              <a:t>.</a:t>
            </a:r>
            <a:endParaRPr lang="en-US" sz="2187" dirty="0"/>
          </a:p>
        </p:txBody>
      </p:sp>
      <p:sp>
        <p:nvSpPr>
          <p:cNvPr id="6" name="Text 3"/>
          <p:cNvSpPr/>
          <p:nvPr/>
        </p:nvSpPr>
        <p:spPr>
          <a:xfrm>
            <a:off x="2624376" y="3670459"/>
            <a:ext cx="9381649" cy="444341"/>
          </a:xfrm>
          <a:prstGeom prst="rect">
            <a:avLst/>
          </a:prstGeom>
          <a:noFill/>
          <a:ln/>
        </p:spPr>
        <p:txBody>
          <a:bodyPr wrap="none" rtlCol="0" anchor="t"/>
          <a:lstStyle/>
          <a:p>
            <a:pPr marL="0" indent="0">
              <a:lnSpc>
                <a:spcPts val="3499"/>
              </a:lnSpc>
              <a:buNone/>
            </a:pPr>
            <a:r>
              <a:rPr lang="en-US" sz="2187">
                <a:solidFill>
                  <a:srgbClr val="DAD8E9"/>
                </a:solidFill>
                <a:latin typeface="Mukta" pitchFamily="34" charset="0"/>
                <a:ea typeface="Mukta" pitchFamily="34" charset="-122"/>
                <a:cs typeface="Mukta" pitchFamily="34" charset="-120"/>
              </a:rPr>
              <a:t>Enhanced Machine Learning Integration:</a:t>
            </a:r>
            <a:endParaRPr lang="en-US" sz="2187" dirty="0"/>
          </a:p>
        </p:txBody>
      </p:sp>
      <p:sp>
        <p:nvSpPr>
          <p:cNvPr id="7" name="Text 4"/>
          <p:cNvSpPr/>
          <p:nvPr/>
        </p:nvSpPr>
        <p:spPr>
          <a:xfrm>
            <a:off x="2624376" y="4364712"/>
            <a:ext cx="9381649" cy="888682"/>
          </a:xfrm>
          <a:prstGeom prst="rect">
            <a:avLst/>
          </a:prstGeom>
          <a:noFill/>
          <a:ln/>
        </p:spPr>
        <p:txBody>
          <a:bodyPr wrap="squar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Explore incorporating machine learning algorithms to provide more accurate and personalized financial advice based on user behavior patterns.</a:t>
            </a:r>
            <a:endParaRPr lang="en-US" sz="2187" dirty="0"/>
          </a:p>
        </p:txBody>
      </p:sp>
      <p:sp>
        <p:nvSpPr>
          <p:cNvPr id="8" name="Text 5"/>
          <p:cNvSpPr/>
          <p:nvPr/>
        </p:nvSpPr>
        <p:spPr>
          <a:xfrm>
            <a:off x="2624376" y="5503307"/>
            <a:ext cx="9381649" cy="1333024"/>
          </a:xfrm>
          <a:prstGeom prst="rect">
            <a:avLst/>
          </a:prstGeom>
          <a:noFill/>
          <a:ln/>
        </p:spPr>
        <p:txBody>
          <a:bodyPr wrap="squar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Implement advanced budgeting tools, including predictive budgeting,  integrate with banking API'sautomated expense categorization, and real-time spending insights.</a:t>
            </a:r>
            <a:endParaRPr lang="en-US" sz="2187"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245525"/>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Q&amp;A Session:</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Thanks for joining us today! We hope you found our presentation informative and engaging. Do you have any questions? We'd be happy to answer them for you :)</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B0C23">
              <a:alpha val="75000"/>
            </a:srgbClr>
          </a:solidFill>
          <a:ln w="10478">
            <a:solidFill>
              <a:srgbClr val="FFFFFF">
                <a:alpha val="16000"/>
              </a:srgbClr>
            </a:solidFill>
            <a:prstDash val="solid"/>
          </a:ln>
        </p:spPr>
        <p:txBody>
          <a:bodyPr/>
          <a:lstStyle/>
          <a:p>
            <a:endParaRPr lang="en-IN" dirty="0"/>
          </a:p>
        </p:txBody>
      </p:sp>
      <p:sp>
        <p:nvSpPr>
          <p:cNvPr id="4" name="Text 1"/>
          <p:cNvSpPr/>
          <p:nvPr/>
        </p:nvSpPr>
        <p:spPr>
          <a:xfrm>
            <a:off x="3754993" y="615434"/>
            <a:ext cx="7120295" cy="269677"/>
          </a:xfrm>
          <a:prstGeom prst="rect">
            <a:avLst/>
          </a:prstGeom>
          <a:noFill/>
          <a:ln/>
        </p:spPr>
        <p:txBody>
          <a:bodyPr wrap="none" rtlCol="0" anchor="t"/>
          <a:lstStyle/>
          <a:p>
            <a:pPr marL="0" indent="0">
              <a:lnSpc>
                <a:spcPts val="2125"/>
              </a:lnSpc>
              <a:buNone/>
            </a:pPr>
            <a:r>
              <a:rPr lang="en-US" sz="1328" b="1" dirty="0">
                <a:solidFill>
                  <a:srgbClr val="DAD8E9"/>
                </a:solidFill>
                <a:latin typeface="Mukta" pitchFamily="34" charset="0"/>
                <a:ea typeface="Mukta" pitchFamily="34" charset="-122"/>
                <a:cs typeface="Mukta" pitchFamily="34" charset="-120"/>
              </a:rPr>
              <a:t>Chada Yashodhan -21BRS1456</a:t>
            </a:r>
            <a:endParaRPr lang="en-US" sz="1328" dirty="0"/>
          </a:p>
        </p:txBody>
      </p:sp>
      <p:sp>
        <p:nvSpPr>
          <p:cNvPr id="5" name="Text 2"/>
          <p:cNvSpPr/>
          <p:nvPr/>
        </p:nvSpPr>
        <p:spPr>
          <a:xfrm>
            <a:off x="3754993" y="1074777"/>
            <a:ext cx="7120295" cy="269677"/>
          </a:xfrm>
          <a:prstGeom prst="rect">
            <a:avLst/>
          </a:prstGeom>
          <a:noFill/>
          <a:ln/>
        </p:spPr>
        <p:txBody>
          <a:bodyPr wrap="none" rtlCol="0" anchor="t"/>
          <a:lstStyle/>
          <a:p>
            <a:pPr marL="0" indent="0">
              <a:lnSpc>
                <a:spcPts val="2125"/>
              </a:lnSpc>
              <a:buNone/>
            </a:pPr>
            <a:r>
              <a:rPr lang="en-US" sz="1328" b="1" dirty="0">
                <a:solidFill>
                  <a:srgbClr val="DAD8E9"/>
                </a:solidFill>
                <a:latin typeface="Mukta" pitchFamily="34" charset="0"/>
                <a:ea typeface="Mukta" pitchFamily="34" charset="-122"/>
                <a:cs typeface="Mukta" pitchFamily="34" charset="-120"/>
              </a:rPr>
              <a:t>Krishna Vyas -21BAI1715</a:t>
            </a:r>
            <a:endParaRPr lang="en-US" sz="1328" dirty="0"/>
          </a:p>
        </p:txBody>
      </p:sp>
      <p:sp>
        <p:nvSpPr>
          <p:cNvPr id="6" name="Text 3"/>
          <p:cNvSpPr/>
          <p:nvPr/>
        </p:nvSpPr>
        <p:spPr>
          <a:xfrm>
            <a:off x="3754993" y="1534120"/>
            <a:ext cx="7120295" cy="269677"/>
          </a:xfrm>
          <a:prstGeom prst="rect">
            <a:avLst/>
          </a:prstGeom>
          <a:noFill/>
          <a:ln/>
        </p:spPr>
        <p:txBody>
          <a:bodyPr wrap="none" rtlCol="0" anchor="t"/>
          <a:lstStyle/>
          <a:p>
            <a:pPr marL="0" indent="0">
              <a:lnSpc>
                <a:spcPts val="2125"/>
              </a:lnSpc>
              <a:buNone/>
            </a:pPr>
            <a:r>
              <a:rPr lang="en-US" sz="1328" b="1" dirty="0">
                <a:solidFill>
                  <a:srgbClr val="DAD8E9"/>
                </a:solidFill>
                <a:latin typeface="Mukta" pitchFamily="34" charset="0"/>
                <a:ea typeface="Mukta" pitchFamily="34" charset="-122"/>
                <a:cs typeface="Mukta" pitchFamily="34" charset="-120"/>
              </a:rPr>
              <a:t>Varanasi Sai Charan -21BCE5870</a:t>
            </a:r>
            <a:endParaRPr lang="en-US" sz="1328" dirty="0"/>
          </a:p>
        </p:txBody>
      </p:sp>
      <p:sp>
        <p:nvSpPr>
          <p:cNvPr id="7" name="Text 4"/>
          <p:cNvSpPr/>
          <p:nvPr/>
        </p:nvSpPr>
        <p:spPr>
          <a:xfrm>
            <a:off x="3754993" y="1993463"/>
            <a:ext cx="7120295" cy="269677"/>
          </a:xfrm>
          <a:prstGeom prst="rect">
            <a:avLst/>
          </a:prstGeom>
          <a:noFill/>
          <a:ln/>
        </p:spPr>
        <p:txBody>
          <a:bodyPr wrap="none" rtlCol="0" anchor="t"/>
          <a:lstStyle/>
          <a:p>
            <a:pPr marL="0" indent="0">
              <a:lnSpc>
                <a:spcPts val="2125"/>
              </a:lnSpc>
              <a:buNone/>
            </a:pPr>
            <a:r>
              <a:rPr lang="en-US" sz="1328" b="1" dirty="0">
                <a:solidFill>
                  <a:srgbClr val="DAD8E9"/>
                </a:solidFill>
                <a:latin typeface="Mukta" pitchFamily="34" charset="0"/>
                <a:ea typeface="Mukta" pitchFamily="34" charset="-122"/>
                <a:cs typeface="Mukta" pitchFamily="34" charset="-120"/>
              </a:rPr>
              <a:t>Surya Kiran C -21BCE1110</a:t>
            </a:r>
            <a:endParaRPr lang="en-US" sz="1328" dirty="0"/>
          </a:p>
        </p:txBody>
      </p:sp>
      <p:pic>
        <p:nvPicPr>
          <p:cNvPr id="8" name="Image 1" descr="preencoded.png"/>
          <p:cNvPicPr>
            <a:picLocks noChangeAspect="1"/>
          </p:cNvPicPr>
          <p:nvPr/>
        </p:nvPicPr>
        <p:blipFill>
          <a:blip r:embed="rId4"/>
          <a:stretch>
            <a:fillRect/>
          </a:stretch>
        </p:blipFill>
        <p:spPr>
          <a:xfrm>
            <a:off x="3754993" y="2452807"/>
            <a:ext cx="5270673" cy="5270673"/>
          </a:xfrm>
          <a:prstGeom prst="rect">
            <a:avLst/>
          </a:prstGeom>
        </p:spPr>
      </p:pic>
      <p:sp>
        <p:nvSpPr>
          <p:cNvPr id="9" name="Text 5"/>
          <p:cNvSpPr/>
          <p:nvPr/>
        </p:nvSpPr>
        <p:spPr>
          <a:xfrm>
            <a:off x="3754993" y="7240191"/>
            <a:ext cx="3372803" cy="526971"/>
          </a:xfrm>
          <a:prstGeom prst="rect">
            <a:avLst/>
          </a:prstGeom>
          <a:noFill/>
          <a:ln/>
        </p:spPr>
        <p:txBody>
          <a:bodyPr wrap="none" rtlCol="0" anchor="t"/>
          <a:lstStyle/>
          <a:p>
            <a:pPr marL="0" indent="0">
              <a:lnSpc>
                <a:spcPts val="4150"/>
              </a:lnSpc>
              <a:buNone/>
            </a:pPr>
            <a:endParaRPr lang="en-US" sz="3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624376" y="4456628"/>
            <a:ext cx="64922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Overview of the Project</a:t>
            </a:r>
            <a:endParaRPr lang="en-US" sz="4374" dirty="0"/>
          </a:p>
        </p:txBody>
      </p:sp>
      <p:sp>
        <p:nvSpPr>
          <p:cNvPr id="6" name="Text 2"/>
          <p:cNvSpPr/>
          <p:nvPr/>
        </p:nvSpPr>
        <p:spPr>
          <a:xfrm>
            <a:off x="2624376" y="5484257"/>
            <a:ext cx="9381649"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We present a cloud-based finance tracker built on AWS, utilizing a range of services including EC2, RDS, Lambda, S3, CloudWatch, and SNS. The platform offers  spending tracking, investment monitoring, and savings oversight with advices.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2378"/>
            <a:ext cx="498348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Project Objectives</a:t>
            </a:r>
            <a:endParaRPr lang="en-US" sz="4374" dirty="0"/>
          </a:p>
        </p:txBody>
      </p:sp>
      <p:sp>
        <p:nvSpPr>
          <p:cNvPr id="6" name="Text 2"/>
          <p:cNvSpPr/>
          <p:nvPr/>
        </p:nvSpPr>
        <p:spPr>
          <a:xfrm>
            <a:off x="833199" y="2182177"/>
            <a:ext cx="4229100" cy="555427"/>
          </a:xfrm>
          <a:prstGeom prst="rect">
            <a:avLst/>
          </a:prstGeom>
          <a:noFill/>
          <a:ln/>
        </p:spPr>
        <p:txBody>
          <a:bodyPr wrap="none" rtlCol="0" anchor="t"/>
          <a:lstStyle/>
          <a:p>
            <a:pPr marL="0" indent="0">
              <a:lnSpc>
                <a:spcPts val="4374"/>
              </a:lnSpc>
              <a:buNone/>
            </a:pPr>
            <a:r>
              <a:rPr lang="en-US" sz="3499" dirty="0">
                <a:solidFill>
                  <a:srgbClr val="C6BFEE"/>
                </a:solidFill>
                <a:latin typeface="Prompt" pitchFamily="34" charset="0"/>
                <a:ea typeface="Prompt" pitchFamily="34" charset="-122"/>
                <a:cs typeface="Prompt" pitchFamily="34" charset="-120"/>
              </a:rPr>
              <a:t>1)Financial Wellness</a:t>
            </a:r>
            <a:endParaRPr lang="en-US" sz="3499" dirty="0"/>
          </a:p>
        </p:txBody>
      </p:sp>
      <p:sp>
        <p:nvSpPr>
          <p:cNvPr id="7" name="Text 3"/>
          <p:cNvSpPr/>
          <p:nvPr/>
        </p:nvSpPr>
        <p:spPr>
          <a:xfrm>
            <a:off x="833199" y="2959775"/>
            <a:ext cx="438221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Enable users to achieve financial wellness through better spending tracking, investment monitoring, and savings oversight.</a:t>
            </a:r>
            <a:endParaRPr lang="en-US" sz="1750" dirty="0"/>
          </a:p>
        </p:txBody>
      </p:sp>
      <p:sp>
        <p:nvSpPr>
          <p:cNvPr id="8" name="Text 4"/>
          <p:cNvSpPr/>
          <p:nvPr/>
        </p:nvSpPr>
        <p:spPr>
          <a:xfrm>
            <a:off x="5765006" y="2182177"/>
            <a:ext cx="4282440" cy="555427"/>
          </a:xfrm>
          <a:prstGeom prst="rect">
            <a:avLst/>
          </a:prstGeom>
          <a:noFill/>
          <a:ln/>
        </p:spPr>
        <p:txBody>
          <a:bodyPr wrap="none" rtlCol="0" anchor="t"/>
          <a:lstStyle/>
          <a:p>
            <a:pPr marL="0" indent="0">
              <a:lnSpc>
                <a:spcPts val="4374"/>
              </a:lnSpc>
              <a:buNone/>
            </a:pPr>
            <a:r>
              <a:rPr lang="en-US" sz="3499" dirty="0">
                <a:solidFill>
                  <a:srgbClr val="C6BFEE"/>
                </a:solidFill>
                <a:latin typeface="Prompt" pitchFamily="34" charset="0"/>
                <a:ea typeface="Prompt" pitchFamily="34" charset="-122"/>
                <a:cs typeface="Prompt" pitchFamily="34" charset="-120"/>
              </a:rPr>
              <a:t>2)Interactive Charts</a:t>
            </a:r>
            <a:endParaRPr lang="en-US" sz="3499" dirty="0"/>
          </a:p>
        </p:txBody>
      </p:sp>
      <p:sp>
        <p:nvSpPr>
          <p:cNvPr id="9" name="Text 5"/>
          <p:cNvSpPr/>
          <p:nvPr/>
        </p:nvSpPr>
        <p:spPr>
          <a:xfrm>
            <a:off x="5765006" y="2959775"/>
            <a:ext cx="438221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Provide users with visually appealing and interactive charts to gain valuable insights into their financial habits.</a:t>
            </a:r>
            <a:endParaRPr lang="en-US" sz="1750" dirty="0"/>
          </a:p>
        </p:txBody>
      </p:sp>
      <p:sp>
        <p:nvSpPr>
          <p:cNvPr id="10" name="Text 6"/>
          <p:cNvSpPr/>
          <p:nvPr/>
        </p:nvSpPr>
        <p:spPr>
          <a:xfrm>
            <a:off x="833199" y="4697968"/>
            <a:ext cx="4114800" cy="555427"/>
          </a:xfrm>
          <a:prstGeom prst="rect">
            <a:avLst/>
          </a:prstGeom>
          <a:noFill/>
          <a:ln/>
        </p:spPr>
        <p:txBody>
          <a:bodyPr wrap="none" rtlCol="0" anchor="t"/>
          <a:lstStyle/>
          <a:p>
            <a:pPr marL="0" indent="0">
              <a:lnSpc>
                <a:spcPts val="4374"/>
              </a:lnSpc>
              <a:buNone/>
            </a:pPr>
            <a:r>
              <a:rPr lang="en-US" sz="3499" dirty="0">
                <a:solidFill>
                  <a:srgbClr val="C6BFEE"/>
                </a:solidFill>
                <a:latin typeface="Prompt" pitchFamily="34" charset="0"/>
                <a:ea typeface="Prompt" pitchFamily="34" charset="-122"/>
                <a:cs typeface="Prompt" pitchFamily="34" charset="-120"/>
              </a:rPr>
              <a:t>3)Smart Budgeting</a:t>
            </a:r>
            <a:endParaRPr lang="en-US" sz="3499" dirty="0"/>
          </a:p>
        </p:txBody>
      </p:sp>
      <p:sp>
        <p:nvSpPr>
          <p:cNvPr id="11" name="Text 7"/>
          <p:cNvSpPr/>
          <p:nvPr/>
        </p:nvSpPr>
        <p:spPr>
          <a:xfrm>
            <a:off x="833199" y="5475565"/>
            <a:ext cx="438221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Offer budgeting tools and goal setting features to help users establish and adhere to their financial targets.</a:t>
            </a:r>
            <a:endParaRPr lang="en-US" sz="1750" dirty="0"/>
          </a:p>
        </p:txBody>
      </p:sp>
      <p:sp>
        <p:nvSpPr>
          <p:cNvPr id="12" name="Text 8"/>
          <p:cNvSpPr/>
          <p:nvPr/>
        </p:nvSpPr>
        <p:spPr>
          <a:xfrm>
            <a:off x="5765006" y="4697968"/>
            <a:ext cx="4382214" cy="1110853"/>
          </a:xfrm>
          <a:prstGeom prst="rect">
            <a:avLst/>
          </a:prstGeom>
          <a:noFill/>
          <a:ln/>
        </p:spPr>
        <p:txBody>
          <a:bodyPr wrap="square" rtlCol="0" anchor="t"/>
          <a:lstStyle/>
          <a:p>
            <a:pPr marL="0" indent="0">
              <a:lnSpc>
                <a:spcPts val="4374"/>
              </a:lnSpc>
              <a:buNone/>
            </a:pPr>
            <a:r>
              <a:rPr lang="en-US" sz="3499" dirty="0">
                <a:solidFill>
                  <a:srgbClr val="C6BFEE"/>
                </a:solidFill>
                <a:latin typeface="Prompt" pitchFamily="34" charset="0"/>
                <a:ea typeface="Prompt" pitchFamily="34" charset="-122"/>
                <a:cs typeface="Prompt" pitchFamily="34" charset="-120"/>
              </a:rPr>
              <a:t>4)Personalized Advice</a:t>
            </a:r>
            <a:endParaRPr lang="en-US" sz="3499" dirty="0"/>
          </a:p>
        </p:txBody>
      </p:sp>
      <p:sp>
        <p:nvSpPr>
          <p:cNvPr id="13" name="Text 9"/>
          <p:cNvSpPr/>
          <p:nvPr/>
        </p:nvSpPr>
        <p:spPr>
          <a:xfrm>
            <a:off x="5765006" y="6030992"/>
            <a:ext cx="438221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Utilize user behavior and financial data to provide advice and actionable steps for improved financial decision 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907018"/>
            <a:ext cx="69037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Specific Goals, Outcomes</a:t>
            </a:r>
            <a:endParaRPr lang="en-US" sz="4374" dirty="0"/>
          </a:p>
        </p:txBody>
      </p:sp>
      <p:sp>
        <p:nvSpPr>
          <p:cNvPr id="5" name="Text 2"/>
          <p:cNvSpPr/>
          <p:nvPr/>
        </p:nvSpPr>
        <p:spPr>
          <a:xfrm>
            <a:off x="2624376" y="1934647"/>
            <a:ext cx="9381649" cy="888682"/>
          </a:xfrm>
          <a:prstGeom prst="rect">
            <a:avLst/>
          </a:prstGeom>
          <a:noFill/>
          <a:ln/>
        </p:spPr>
        <p:txBody>
          <a:bodyPr wrap="squar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Deliver a user-friendly interface, data storage, personalized financial advice, high availability, and interactive charting features.</a:t>
            </a:r>
            <a:endParaRPr lang="en-US" sz="2187" dirty="0"/>
          </a:p>
        </p:txBody>
      </p:sp>
      <p:sp>
        <p:nvSpPr>
          <p:cNvPr id="6" name="Text 3"/>
          <p:cNvSpPr/>
          <p:nvPr/>
        </p:nvSpPr>
        <p:spPr>
          <a:xfrm>
            <a:off x="2624376" y="3156585"/>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Project Scope</a:t>
            </a:r>
            <a:endParaRPr lang="en-US" sz="4374" dirty="0"/>
          </a:p>
        </p:txBody>
      </p:sp>
      <p:sp>
        <p:nvSpPr>
          <p:cNvPr id="7" name="Text 4"/>
          <p:cNvSpPr/>
          <p:nvPr/>
        </p:nvSpPr>
        <p:spPr>
          <a:xfrm>
            <a:off x="2624376" y="4184213"/>
            <a:ext cx="9381649" cy="444341"/>
          </a:xfrm>
          <a:prstGeom prst="rect">
            <a:avLst/>
          </a:prstGeom>
          <a:noFill/>
          <a:ln/>
        </p:spPr>
        <p:txBody>
          <a:bodyPr wrap="non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Designed to handle the financial data of individual users.</a:t>
            </a:r>
            <a:endParaRPr lang="en-US" sz="2187" dirty="0"/>
          </a:p>
        </p:txBody>
      </p:sp>
      <p:sp>
        <p:nvSpPr>
          <p:cNvPr id="8" name="Text 5"/>
          <p:cNvSpPr/>
          <p:nvPr/>
        </p:nvSpPr>
        <p:spPr>
          <a:xfrm>
            <a:off x="2624376" y="4961811"/>
            <a:ext cx="491490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Scope Boundaries</a:t>
            </a:r>
            <a:endParaRPr lang="en-US" sz="4374" dirty="0"/>
          </a:p>
        </p:txBody>
      </p:sp>
      <p:sp>
        <p:nvSpPr>
          <p:cNvPr id="9" name="Text 6"/>
          <p:cNvSpPr/>
          <p:nvPr/>
        </p:nvSpPr>
        <p:spPr>
          <a:xfrm>
            <a:off x="2624376" y="5989439"/>
            <a:ext cx="9381649" cy="1333024"/>
          </a:xfrm>
          <a:prstGeom prst="rect">
            <a:avLst/>
          </a:prstGeom>
          <a:noFill/>
          <a:ln/>
        </p:spPr>
        <p:txBody>
          <a:bodyPr wrap="square" rtlCol="0" anchor="t"/>
          <a:lstStyle/>
          <a:p>
            <a:pPr marL="0" indent="0">
              <a:lnSpc>
                <a:spcPts val="3499"/>
              </a:lnSpc>
              <a:buNone/>
            </a:pPr>
            <a:r>
              <a:rPr lang="en-US" sz="2187" dirty="0">
                <a:solidFill>
                  <a:srgbClr val="DAD8E9"/>
                </a:solidFill>
                <a:latin typeface="Mukta" pitchFamily="34" charset="0"/>
                <a:ea typeface="Mukta" pitchFamily="34" charset="-122"/>
                <a:cs typeface="Mukta" pitchFamily="34" charset="-120"/>
              </a:rPr>
              <a:t>But due to constraints, we were only able to complete the hosting of the website on EC2, and we only got used to  limited services in our project . Looking forward to future opportunities to expand and enhance this platform.</a:t>
            </a:r>
            <a:endParaRPr lang="en-US" sz="2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682234"/>
            <a:ext cx="646938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Individual Contributions</a:t>
            </a:r>
            <a:endParaRPr lang="en-US" sz="4374" dirty="0"/>
          </a:p>
        </p:txBody>
      </p:sp>
      <p:sp>
        <p:nvSpPr>
          <p:cNvPr id="5" name="Shape 2"/>
          <p:cNvSpPr/>
          <p:nvPr/>
        </p:nvSpPr>
        <p:spPr>
          <a:xfrm>
            <a:off x="2624376" y="2820948"/>
            <a:ext cx="4579739" cy="1752124"/>
          </a:xfrm>
          <a:prstGeom prst="roundRect">
            <a:avLst>
              <a:gd name="adj" fmla="val 5707"/>
            </a:avLst>
          </a:prstGeom>
          <a:solidFill>
            <a:srgbClr val="542C49"/>
          </a:solidFill>
          <a:ln w="13811">
            <a:solidFill>
              <a:srgbClr val="643557"/>
            </a:solidFill>
            <a:prstDash val="solid"/>
          </a:ln>
        </p:spPr>
      </p:sp>
      <p:sp>
        <p:nvSpPr>
          <p:cNvPr id="6" name="Text 3"/>
          <p:cNvSpPr/>
          <p:nvPr/>
        </p:nvSpPr>
        <p:spPr>
          <a:xfrm>
            <a:off x="2860358" y="3056930"/>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C Surya Kiran </a:t>
            </a:r>
            <a:endParaRPr lang="en-US" sz="2187" dirty="0"/>
          </a:p>
        </p:txBody>
      </p:sp>
      <p:sp>
        <p:nvSpPr>
          <p:cNvPr id="7" name="Text 4"/>
          <p:cNvSpPr/>
          <p:nvPr/>
        </p:nvSpPr>
        <p:spPr>
          <a:xfrm>
            <a:off x="2860358" y="3626287"/>
            <a:ext cx="410777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contributed in html, js ,hosted front end in ec2, lambda, cloudwatch, ppts</a:t>
            </a:r>
            <a:endParaRPr lang="en-US" sz="1750" dirty="0"/>
          </a:p>
        </p:txBody>
      </p:sp>
      <p:sp>
        <p:nvSpPr>
          <p:cNvPr id="8" name="Shape 5"/>
          <p:cNvSpPr/>
          <p:nvPr/>
        </p:nvSpPr>
        <p:spPr>
          <a:xfrm>
            <a:off x="7426285" y="2820948"/>
            <a:ext cx="4579739" cy="1752124"/>
          </a:xfrm>
          <a:prstGeom prst="roundRect">
            <a:avLst>
              <a:gd name="adj" fmla="val 5707"/>
            </a:avLst>
          </a:prstGeom>
          <a:solidFill>
            <a:srgbClr val="542C49"/>
          </a:solidFill>
          <a:ln w="13811">
            <a:solidFill>
              <a:srgbClr val="643557"/>
            </a:solidFill>
            <a:prstDash val="solid"/>
          </a:ln>
        </p:spPr>
      </p:sp>
      <p:sp>
        <p:nvSpPr>
          <p:cNvPr id="9" name="Text 6"/>
          <p:cNvSpPr/>
          <p:nvPr/>
        </p:nvSpPr>
        <p:spPr>
          <a:xfrm>
            <a:off x="7662267" y="3056930"/>
            <a:ext cx="240030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Chada Yashodhan</a:t>
            </a:r>
            <a:endParaRPr lang="en-US" sz="2187" dirty="0"/>
          </a:p>
        </p:txBody>
      </p:sp>
      <p:sp>
        <p:nvSpPr>
          <p:cNvPr id="10" name="Text 7"/>
          <p:cNvSpPr/>
          <p:nvPr/>
        </p:nvSpPr>
        <p:spPr>
          <a:xfrm>
            <a:off x="7662267" y="3626287"/>
            <a:ext cx="410777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contributed in js, html, rds, sns, stored file in s3, ppts, backend in lambda, cloud watch</a:t>
            </a:r>
            <a:endParaRPr lang="en-US" sz="1750" dirty="0"/>
          </a:p>
        </p:txBody>
      </p:sp>
      <p:sp>
        <p:nvSpPr>
          <p:cNvPr id="11" name="Shape 8"/>
          <p:cNvSpPr/>
          <p:nvPr/>
        </p:nvSpPr>
        <p:spPr>
          <a:xfrm>
            <a:off x="2624376" y="4795242"/>
            <a:ext cx="4579739" cy="1752124"/>
          </a:xfrm>
          <a:prstGeom prst="roundRect">
            <a:avLst>
              <a:gd name="adj" fmla="val 5707"/>
            </a:avLst>
          </a:prstGeom>
          <a:solidFill>
            <a:srgbClr val="542C49"/>
          </a:solidFill>
          <a:ln w="13811">
            <a:solidFill>
              <a:srgbClr val="643557"/>
            </a:solidFill>
            <a:prstDash val="solid"/>
          </a:ln>
        </p:spPr>
      </p:sp>
      <p:sp>
        <p:nvSpPr>
          <p:cNvPr id="12" name="Text 9"/>
          <p:cNvSpPr/>
          <p:nvPr/>
        </p:nvSpPr>
        <p:spPr>
          <a:xfrm>
            <a:off x="2860358" y="5031224"/>
            <a:ext cx="2221944"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Krishna Vyas</a:t>
            </a:r>
            <a:endParaRPr lang="en-US" sz="2187" dirty="0"/>
          </a:p>
        </p:txBody>
      </p:sp>
      <p:sp>
        <p:nvSpPr>
          <p:cNvPr id="13" name="Text 10"/>
          <p:cNvSpPr/>
          <p:nvPr/>
        </p:nvSpPr>
        <p:spPr>
          <a:xfrm>
            <a:off x="2860358" y="5600581"/>
            <a:ext cx="410777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contributed in html, sns, hosted frontend in ec2, ppts, arch diagram, cloudwatch, css</a:t>
            </a:r>
            <a:endParaRPr lang="en-US" sz="1750" dirty="0"/>
          </a:p>
        </p:txBody>
      </p:sp>
      <p:sp>
        <p:nvSpPr>
          <p:cNvPr id="14" name="Shape 11"/>
          <p:cNvSpPr/>
          <p:nvPr/>
        </p:nvSpPr>
        <p:spPr>
          <a:xfrm>
            <a:off x="7426285" y="4795242"/>
            <a:ext cx="4579739" cy="1752124"/>
          </a:xfrm>
          <a:prstGeom prst="roundRect">
            <a:avLst>
              <a:gd name="adj" fmla="val 5707"/>
            </a:avLst>
          </a:prstGeom>
          <a:solidFill>
            <a:srgbClr val="542C49"/>
          </a:solidFill>
          <a:ln w="13811">
            <a:solidFill>
              <a:srgbClr val="643557"/>
            </a:solidFill>
            <a:prstDash val="solid"/>
          </a:ln>
        </p:spPr>
      </p:sp>
      <p:sp>
        <p:nvSpPr>
          <p:cNvPr id="15" name="Text 12"/>
          <p:cNvSpPr/>
          <p:nvPr/>
        </p:nvSpPr>
        <p:spPr>
          <a:xfrm>
            <a:off x="7662267" y="5031224"/>
            <a:ext cx="265938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Varanasi Sai Charan</a:t>
            </a:r>
            <a:endParaRPr lang="en-US" sz="2187" dirty="0"/>
          </a:p>
        </p:txBody>
      </p:sp>
      <p:sp>
        <p:nvSpPr>
          <p:cNvPr id="16" name="Text 13"/>
          <p:cNvSpPr/>
          <p:nvPr/>
        </p:nvSpPr>
        <p:spPr>
          <a:xfrm>
            <a:off x="7662267" y="5600581"/>
            <a:ext cx="4107775"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contributed in js, ppts, stored files in s3, backend in lambda, css, rds, arch diagram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06768"/>
            <a:ext cx="550164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Project Architecture</a:t>
            </a:r>
            <a:endParaRPr lang="en-US" sz="4374" dirty="0"/>
          </a:p>
        </p:txBody>
      </p:sp>
      <p:pic>
        <p:nvPicPr>
          <p:cNvPr id="5" name="Image 1" descr="preencoded.png"/>
          <p:cNvPicPr>
            <a:picLocks noChangeAspect="1"/>
          </p:cNvPicPr>
          <p:nvPr/>
        </p:nvPicPr>
        <p:blipFill>
          <a:blip r:embed="rId4"/>
          <a:stretch>
            <a:fillRect/>
          </a:stretch>
        </p:blipFill>
        <p:spPr>
          <a:xfrm>
            <a:off x="2624376" y="1945481"/>
            <a:ext cx="2905006" cy="1795343"/>
          </a:xfrm>
          <a:prstGeom prst="rect">
            <a:avLst/>
          </a:prstGeom>
        </p:spPr>
      </p:pic>
      <p:sp>
        <p:nvSpPr>
          <p:cNvPr id="6" name="Text 2"/>
          <p:cNvSpPr/>
          <p:nvPr/>
        </p:nvSpPr>
        <p:spPr>
          <a:xfrm>
            <a:off x="2624376" y="4018478"/>
            <a:ext cx="2621280"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AWS Services Used</a:t>
            </a:r>
            <a:endParaRPr lang="en-US" sz="2187" dirty="0"/>
          </a:p>
        </p:txBody>
      </p:sp>
      <p:sp>
        <p:nvSpPr>
          <p:cNvPr id="7" name="Text 3"/>
          <p:cNvSpPr/>
          <p:nvPr/>
        </p:nvSpPr>
        <p:spPr>
          <a:xfrm>
            <a:off x="2624376" y="4587835"/>
            <a:ext cx="2905006" cy="710803"/>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EC2, RDS, Lambda, S3, CloudWatch, SNS.</a:t>
            </a:r>
            <a:endParaRPr lang="en-US" sz="1750" dirty="0"/>
          </a:p>
        </p:txBody>
      </p:sp>
      <p:pic>
        <p:nvPicPr>
          <p:cNvPr id="8" name="Image 2" descr="preencoded.png"/>
          <p:cNvPicPr>
            <a:picLocks noChangeAspect="1"/>
          </p:cNvPicPr>
          <p:nvPr/>
        </p:nvPicPr>
        <p:blipFill>
          <a:blip r:embed="rId5"/>
          <a:stretch>
            <a:fillRect/>
          </a:stretch>
        </p:blipFill>
        <p:spPr>
          <a:xfrm>
            <a:off x="5862638" y="1945481"/>
            <a:ext cx="2905006" cy="1795343"/>
          </a:xfrm>
          <a:prstGeom prst="rect">
            <a:avLst/>
          </a:prstGeom>
        </p:spPr>
      </p:pic>
      <p:sp>
        <p:nvSpPr>
          <p:cNvPr id="9" name="Text 4"/>
          <p:cNvSpPr/>
          <p:nvPr/>
        </p:nvSpPr>
        <p:spPr>
          <a:xfrm>
            <a:off x="5862638" y="4018478"/>
            <a:ext cx="2905006" cy="694373"/>
          </a:xfrm>
          <a:prstGeom prst="rect">
            <a:avLst/>
          </a:prstGeom>
          <a:noFill/>
          <a:ln/>
        </p:spPr>
        <p:txBody>
          <a:bodyPr wrap="squar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Interaction Between Services</a:t>
            </a:r>
            <a:endParaRPr lang="en-US" sz="2187" dirty="0"/>
          </a:p>
        </p:txBody>
      </p:sp>
      <p:sp>
        <p:nvSpPr>
          <p:cNvPr id="10" name="Text 5"/>
          <p:cNvSpPr/>
          <p:nvPr/>
        </p:nvSpPr>
        <p:spPr>
          <a:xfrm>
            <a:off x="5862638" y="4935022"/>
            <a:ext cx="2905006" cy="2487811"/>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EC2 hosts the platform, RDS stores data, Lambda offers personalized advice, S3 sgives transaction data, CloudWatch monitors system metrics, and SNS enables user communication.</a:t>
            </a:r>
            <a:endParaRPr lang="en-US" sz="1750" dirty="0"/>
          </a:p>
        </p:txBody>
      </p:sp>
      <p:pic>
        <p:nvPicPr>
          <p:cNvPr id="11" name="Image 3" descr="preencoded.png"/>
          <p:cNvPicPr>
            <a:picLocks noChangeAspect="1"/>
          </p:cNvPicPr>
          <p:nvPr/>
        </p:nvPicPr>
        <p:blipFill>
          <a:blip r:embed="rId6"/>
          <a:stretch>
            <a:fillRect/>
          </a:stretch>
        </p:blipFill>
        <p:spPr>
          <a:xfrm>
            <a:off x="9100899" y="1945481"/>
            <a:ext cx="2905125" cy="1795463"/>
          </a:xfrm>
          <a:prstGeom prst="rect">
            <a:avLst/>
          </a:prstGeom>
        </p:spPr>
      </p:pic>
      <p:sp>
        <p:nvSpPr>
          <p:cNvPr id="12" name="Text 6"/>
          <p:cNvSpPr/>
          <p:nvPr/>
        </p:nvSpPr>
        <p:spPr>
          <a:xfrm>
            <a:off x="9100899" y="4018598"/>
            <a:ext cx="2221944" cy="347186"/>
          </a:xfrm>
          <a:prstGeom prst="rect">
            <a:avLst/>
          </a:prstGeom>
          <a:noFill/>
          <a:ln/>
        </p:spPr>
        <p:txBody>
          <a:bodyPr wrap="non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Key Concepts</a:t>
            </a:r>
            <a:endParaRPr lang="en-US" sz="2187" dirty="0"/>
          </a:p>
        </p:txBody>
      </p:sp>
      <p:sp>
        <p:nvSpPr>
          <p:cNvPr id="13" name="Text 7"/>
          <p:cNvSpPr/>
          <p:nvPr/>
        </p:nvSpPr>
        <p:spPr>
          <a:xfrm>
            <a:off x="9100899" y="4587954"/>
            <a:ext cx="290512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Real-time spending tracking, investment monitoring, savings oversight, budgeting, goal setting, and personalized advice.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2502">
            <a:solidFill>
              <a:srgbClr val="FFFFFF">
                <a:alpha val="16000"/>
              </a:srgbClr>
            </a:solidFill>
            <a:prstDash val="solid"/>
          </a:ln>
        </p:spPr>
      </p:sp>
      <p:sp>
        <p:nvSpPr>
          <p:cNvPr id="4" name="Text 1"/>
          <p:cNvSpPr/>
          <p:nvPr/>
        </p:nvSpPr>
        <p:spPr>
          <a:xfrm>
            <a:off x="3079313" y="552569"/>
            <a:ext cx="8471773" cy="1253966"/>
          </a:xfrm>
          <a:prstGeom prst="rect">
            <a:avLst/>
          </a:prstGeom>
          <a:noFill/>
          <a:ln/>
        </p:spPr>
        <p:txBody>
          <a:bodyPr wrap="square" rtlCol="0" anchor="t"/>
          <a:lstStyle/>
          <a:p>
            <a:pPr marL="0" indent="0">
              <a:lnSpc>
                <a:spcPts val="4937"/>
              </a:lnSpc>
              <a:buNone/>
            </a:pPr>
            <a:r>
              <a:rPr lang="en-US" sz="3950" dirty="0">
                <a:solidFill>
                  <a:srgbClr val="C6BFEE"/>
                </a:solidFill>
                <a:latin typeface="Prompt" pitchFamily="34" charset="0"/>
                <a:ea typeface="Prompt" pitchFamily="34" charset="-122"/>
                <a:cs typeface="Prompt" pitchFamily="34" charset="-120"/>
              </a:rPr>
              <a:t>Detailed Explanation of Services Used:</a:t>
            </a:r>
            <a:endParaRPr lang="en-US" sz="3950" dirty="0"/>
          </a:p>
        </p:txBody>
      </p:sp>
      <p:sp>
        <p:nvSpPr>
          <p:cNvPr id="5" name="Shape 2"/>
          <p:cNvSpPr/>
          <p:nvPr/>
        </p:nvSpPr>
        <p:spPr>
          <a:xfrm>
            <a:off x="3079313" y="2207776"/>
            <a:ext cx="4135636" cy="1903333"/>
          </a:xfrm>
          <a:prstGeom prst="roundRect">
            <a:avLst>
              <a:gd name="adj" fmla="val 4744"/>
            </a:avLst>
          </a:prstGeom>
          <a:solidFill>
            <a:srgbClr val="542C49"/>
          </a:solidFill>
          <a:ln w="12502">
            <a:solidFill>
              <a:srgbClr val="643557"/>
            </a:solidFill>
            <a:prstDash val="solid"/>
          </a:ln>
        </p:spPr>
      </p:sp>
      <p:sp>
        <p:nvSpPr>
          <p:cNvPr id="6" name="Text 3"/>
          <p:cNvSpPr/>
          <p:nvPr/>
        </p:nvSpPr>
        <p:spPr>
          <a:xfrm>
            <a:off x="3292435" y="2420898"/>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EC2</a:t>
            </a:r>
            <a:endParaRPr lang="en-US" sz="1975" dirty="0"/>
          </a:p>
        </p:txBody>
      </p:sp>
      <p:sp>
        <p:nvSpPr>
          <p:cNvPr id="7" name="Text 4"/>
          <p:cNvSpPr/>
          <p:nvPr/>
        </p:nvSpPr>
        <p:spPr>
          <a:xfrm>
            <a:off x="3292435" y="2935010"/>
            <a:ext cx="3709392" cy="962978"/>
          </a:xfrm>
          <a:prstGeom prst="rect">
            <a:avLst/>
          </a:prstGeom>
          <a:noFill/>
          <a:ln/>
        </p:spPr>
        <p:txBody>
          <a:bodyPr wrap="squar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Our front-end is served by EC2 instances, providing a secure and reliable platform for our users.</a:t>
            </a:r>
            <a:endParaRPr lang="en-US" sz="1580" dirty="0"/>
          </a:p>
        </p:txBody>
      </p:sp>
      <p:sp>
        <p:nvSpPr>
          <p:cNvPr id="8" name="Shape 5"/>
          <p:cNvSpPr/>
          <p:nvPr/>
        </p:nvSpPr>
        <p:spPr>
          <a:xfrm>
            <a:off x="7415570" y="2207776"/>
            <a:ext cx="4135636" cy="1903333"/>
          </a:xfrm>
          <a:prstGeom prst="roundRect">
            <a:avLst>
              <a:gd name="adj" fmla="val 4744"/>
            </a:avLst>
          </a:prstGeom>
          <a:solidFill>
            <a:srgbClr val="542C49"/>
          </a:solidFill>
          <a:ln w="12502">
            <a:solidFill>
              <a:srgbClr val="643557"/>
            </a:solidFill>
            <a:prstDash val="solid"/>
          </a:ln>
        </p:spPr>
      </p:sp>
      <p:sp>
        <p:nvSpPr>
          <p:cNvPr id="9" name="Text 6"/>
          <p:cNvSpPr/>
          <p:nvPr/>
        </p:nvSpPr>
        <p:spPr>
          <a:xfrm>
            <a:off x="7628692" y="2420898"/>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RDS</a:t>
            </a:r>
            <a:endParaRPr lang="en-US" sz="1975" dirty="0"/>
          </a:p>
        </p:txBody>
      </p:sp>
      <p:sp>
        <p:nvSpPr>
          <p:cNvPr id="10" name="Text 7"/>
          <p:cNvSpPr/>
          <p:nvPr/>
        </p:nvSpPr>
        <p:spPr>
          <a:xfrm>
            <a:off x="7628692" y="2935010"/>
            <a:ext cx="3709392" cy="641985"/>
          </a:xfrm>
          <a:prstGeom prst="rect">
            <a:avLst/>
          </a:prstGeom>
          <a:noFill/>
          <a:ln/>
        </p:spPr>
        <p:txBody>
          <a:bodyPr wrap="squar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Our data for income, expenses,savings will be stored in rds.</a:t>
            </a:r>
            <a:endParaRPr lang="en-US" sz="1580" dirty="0"/>
          </a:p>
        </p:txBody>
      </p:sp>
      <p:sp>
        <p:nvSpPr>
          <p:cNvPr id="11" name="Shape 8"/>
          <p:cNvSpPr/>
          <p:nvPr/>
        </p:nvSpPr>
        <p:spPr>
          <a:xfrm>
            <a:off x="3079313" y="4311729"/>
            <a:ext cx="4135636" cy="1582341"/>
          </a:xfrm>
          <a:prstGeom prst="roundRect">
            <a:avLst>
              <a:gd name="adj" fmla="val 5706"/>
            </a:avLst>
          </a:prstGeom>
          <a:solidFill>
            <a:srgbClr val="542C49"/>
          </a:solidFill>
          <a:ln w="12502">
            <a:solidFill>
              <a:srgbClr val="643557"/>
            </a:solidFill>
            <a:prstDash val="solid"/>
          </a:ln>
        </p:spPr>
      </p:sp>
      <p:sp>
        <p:nvSpPr>
          <p:cNvPr id="12" name="Text 9"/>
          <p:cNvSpPr/>
          <p:nvPr/>
        </p:nvSpPr>
        <p:spPr>
          <a:xfrm>
            <a:off x="3292435" y="4524851"/>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Lambda</a:t>
            </a:r>
            <a:endParaRPr lang="en-US" sz="1975" dirty="0"/>
          </a:p>
        </p:txBody>
      </p:sp>
      <p:sp>
        <p:nvSpPr>
          <p:cNvPr id="13" name="Text 10"/>
          <p:cNvSpPr/>
          <p:nvPr/>
        </p:nvSpPr>
        <p:spPr>
          <a:xfrm>
            <a:off x="3292435" y="5038963"/>
            <a:ext cx="3709392" cy="641985"/>
          </a:xfrm>
          <a:prstGeom prst="rect">
            <a:avLst/>
          </a:prstGeom>
          <a:noFill/>
          <a:ln/>
        </p:spPr>
        <p:txBody>
          <a:bodyPr wrap="squar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Our data for personalized advice and actionable steps for users will be stored here.</a:t>
            </a:r>
            <a:endParaRPr lang="en-US" sz="1580" dirty="0"/>
          </a:p>
        </p:txBody>
      </p:sp>
      <p:sp>
        <p:nvSpPr>
          <p:cNvPr id="14" name="Shape 11"/>
          <p:cNvSpPr/>
          <p:nvPr/>
        </p:nvSpPr>
        <p:spPr>
          <a:xfrm>
            <a:off x="7415570" y="4311729"/>
            <a:ext cx="4135636" cy="1582341"/>
          </a:xfrm>
          <a:prstGeom prst="roundRect">
            <a:avLst>
              <a:gd name="adj" fmla="val 5706"/>
            </a:avLst>
          </a:prstGeom>
          <a:solidFill>
            <a:srgbClr val="542C49"/>
          </a:solidFill>
          <a:ln w="12502">
            <a:solidFill>
              <a:srgbClr val="643557"/>
            </a:solidFill>
            <a:prstDash val="solid"/>
          </a:ln>
        </p:spPr>
      </p:sp>
      <p:sp>
        <p:nvSpPr>
          <p:cNvPr id="15" name="Text 12"/>
          <p:cNvSpPr/>
          <p:nvPr/>
        </p:nvSpPr>
        <p:spPr>
          <a:xfrm>
            <a:off x="7628692" y="4524851"/>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S3</a:t>
            </a:r>
            <a:endParaRPr lang="en-US" sz="1975" dirty="0"/>
          </a:p>
        </p:txBody>
      </p:sp>
      <p:sp>
        <p:nvSpPr>
          <p:cNvPr id="16" name="Text 13"/>
          <p:cNvSpPr/>
          <p:nvPr/>
        </p:nvSpPr>
        <p:spPr>
          <a:xfrm>
            <a:off x="7628692" y="5038963"/>
            <a:ext cx="3709392" cy="641985"/>
          </a:xfrm>
          <a:prstGeom prst="rect">
            <a:avLst/>
          </a:prstGeom>
          <a:noFill/>
          <a:ln/>
        </p:spPr>
        <p:txBody>
          <a:bodyPr wrap="squar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S3 provides the transaction document for users.</a:t>
            </a:r>
            <a:endParaRPr lang="en-US" sz="1580" dirty="0"/>
          </a:p>
        </p:txBody>
      </p:sp>
      <p:sp>
        <p:nvSpPr>
          <p:cNvPr id="17" name="Shape 14"/>
          <p:cNvSpPr/>
          <p:nvPr/>
        </p:nvSpPr>
        <p:spPr>
          <a:xfrm>
            <a:off x="3079313" y="6094690"/>
            <a:ext cx="4135636" cy="1582341"/>
          </a:xfrm>
          <a:prstGeom prst="roundRect">
            <a:avLst>
              <a:gd name="adj" fmla="val 5706"/>
            </a:avLst>
          </a:prstGeom>
          <a:solidFill>
            <a:srgbClr val="542C49"/>
          </a:solidFill>
          <a:ln w="12502">
            <a:solidFill>
              <a:srgbClr val="643557"/>
            </a:solidFill>
            <a:prstDash val="solid"/>
          </a:ln>
        </p:spPr>
      </p:sp>
      <p:sp>
        <p:nvSpPr>
          <p:cNvPr id="18" name="Text 15"/>
          <p:cNvSpPr/>
          <p:nvPr/>
        </p:nvSpPr>
        <p:spPr>
          <a:xfrm>
            <a:off x="3292435" y="6307812"/>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CloudWatch</a:t>
            </a:r>
            <a:endParaRPr lang="en-US" sz="1975" dirty="0"/>
          </a:p>
        </p:txBody>
      </p:sp>
      <p:sp>
        <p:nvSpPr>
          <p:cNvPr id="19" name="Text 16"/>
          <p:cNvSpPr/>
          <p:nvPr/>
        </p:nvSpPr>
        <p:spPr>
          <a:xfrm>
            <a:off x="3292435" y="6821924"/>
            <a:ext cx="3709392" cy="320992"/>
          </a:xfrm>
          <a:prstGeom prst="rect">
            <a:avLst/>
          </a:prstGeom>
          <a:noFill/>
          <a:ln/>
        </p:spPr>
        <p:txBody>
          <a:bodyPr wrap="non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CloudWatch monitors all the services.</a:t>
            </a:r>
            <a:endParaRPr lang="en-US" sz="1580" dirty="0"/>
          </a:p>
        </p:txBody>
      </p:sp>
      <p:sp>
        <p:nvSpPr>
          <p:cNvPr id="20" name="Shape 17"/>
          <p:cNvSpPr/>
          <p:nvPr/>
        </p:nvSpPr>
        <p:spPr>
          <a:xfrm>
            <a:off x="7415570" y="6094690"/>
            <a:ext cx="4135636" cy="1582341"/>
          </a:xfrm>
          <a:prstGeom prst="roundRect">
            <a:avLst>
              <a:gd name="adj" fmla="val 5706"/>
            </a:avLst>
          </a:prstGeom>
          <a:solidFill>
            <a:srgbClr val="542C49"/>
          </a:solidFill>
          <a:ln w="12502">
            <a:solidFill>
              <a:srgbClr val="643557"/>
            </a:solidFill>
            <a:prstDash val="solid"/>
          </a:ln>
        </p:spPr>
      </p:sp>
      <p:sp>
        <p:nvSpPr>
          <p:cNvPr id="21" name="Text 18"/>
          <p:cNvSpPr/>
          <p:nvPr/>
        </p:nvSpPr>
        <p:spPr>
          <a:xfrm>
            <a:off x="7628692" y="6307812"/>
            <a:ext cx="2006441" cy="313492"/>
          </a:xfrm>
          <a:prstGeom prst="rect">
            <a:avLst/>
          </a:prstGeom>
          <a:noFill/>
          <a:ln/>
        </p:spPr>
        <p:txBody>
          <a:bodyPr wrap="none" rtlCol="0" anchor="t"/>
          <a:lstStyle/>
          <a:p>
            <a:pPr marL="0" indent="0">
              <a:lnSpc>
                <a:spcPts val="2469"/>
              </a:lnSpc>
              <a:buNone/>
            </a:pPr>
            <a:r>
              <a:rPr lang="en-US" sz="1975" dirty="0">
                <a:solidFill>
                  <a:srgbClr val="DAD8E9"/>
                </a:solidFill>
                <a:latin typeface="Prompt" pitchFamily="34" charset="0"/>
                <a:ea typeface="Prompt" pitchFamily="34" charset="-122"/>
                <a:cs typeface="Prompt" pitchFamily="34" charset="-120"/>
              </a:rPr>
              <a:t>SNS</a:t>
            </a:r>
            <a:endParaRPr lang="en-US" sz="1975" dirty="0"/>
          </a:p>
        </p:txBody>
      </p:sp>
      <p:sp>
        <p:nvSpPr>
          <p:cNvPr id="22" name="Text 19"/>
          <p:cNvSpPr/>
          <p:nvPr/>
        </p:nvSpPr>
        <p:spPr>
          <a:xfrm>
            <a:off x="7628692" y="6821924"/>
            <a:ext cx="3709392" cy="641985"/>
          </a:xfrm>
          <a:prstGeom prst="rect">
            <a:avLst/>
          </a:prstGeom>
          <a:noFill/>
          <a:ln/>
        </p:spPr>
        <p:txBody>
          <a:bodyPr wrap="square" rtlCol="0" anchor="t"/>
          <a:lstStyle/>
          <a:p>
            <a:pPr marL="0" indent="0">
              <a:lnSpc>
                <a:spcPts val="2528"/>
              </a:lnSpc>
              <a:buNone/>
            </a:pPr>
            <a:r>
              <a:rPr lang="en-US" sz="1580" dirty="0">
                <a:solidFill>
                  <a:srgbClr val="DAD8E9"/>
                </a:solidFill>
                <a:latin typeface="Mukta" pitchFamily="34" charset="0"/>
                <a:ea typeface="Mukta" pitchFamily="34" charset="-122"/>
                <a:cs typeface="Mukta" pitchFamily="34" charset="-120"/>
              </a:rPr>
              <a:t>SNS Communicate with users for alerts and notifications via Email.</a:t>
            </a:r>
            <a:endParaRPr lang="en-US" sz="15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2978">
            <a:solidFill>
              <a:srgbClr val="FFFFFF">
                <a:alpha val="16000"/>
              </a:srgbClr>
            </a:solidFill>
            <a:prstDash val="solid"/>
          </a:ln>
        </p:spPr>
      </p:sp>
      <p:sp>
        <p:nvSpPr>
          <p:cNvPr id="4" name="Text 1"/>
          <p:cNvSpPr/>
          <p:nvPr/>
        </p:nvSpPr>
        <p:spPr>
          <a:xfrm>
            <a:off x="2898338" y="741759"/>
            <a:ext cx="4184333" cy="653772"/>
          </a:xfrm>
          <a:prstGeom prst="rect">
            <a:avLst/>
          </a:prstGeom>
          <a:noFill/>
          <a:ln/>
        </p:spPr>
        <p:txBody>
          <a:bodyPr wrap="none" rtlCol="0" anchor="t"/>
          <a:lstStyle/>
          <a:p>
            <a:pPr marL="0" indent="0">
              <a:lnSpc>
                <a:spcPts val="5148"/>
              </a:lnSpc>
              <a:buNone/>
            </a:pPr>
            <a:r>
              <a:rPr lang="en-US" sz="4119" dirty="0">
                <a:solidFill>
                  <a:srgbClr val="C6BFEE"/>
                </a:solidFill>
                <a:latin typeface="Prompt" pitchFamily="34" charset="0"/>
                <a:ea typeface="Prompt" pitchFamily="34" charset="-122"/>
                <a:cs typeface="Prompt" pitchFamily="34" charset="-120"/>
              </a:rPr>
              <a:t>Key Concepts</a:t>
            </a:r>
            <a:endParaRPr lang="en-US" sz="4119" dirty="0"/>
          </a:p>
        </p:txBody>
      </p:sp>
      <p:sp>
        <p:nvSpPr>
          <p:cNvPr id="5" name="Text 2"/>
          <p:cNvSpPr/>
          <p:nvPr/>
        </p:nvSpPr>
        <p:spPr>
          <a:xfrm>
            <a:off x="2898338" y="1813917"/>
            <a:ext cx="8833723" cy="334685"/>
          </a:xfrm>
          <a:prstGeom prst="rect">
            <a:avLst/>
          </a:prstGeom>
          <a:noFill/>
          <a:ln/>
        </p:spPr>
        <p:txBody>
          <a:bodyPr wrap="none" rtlCol="0" anchor="t"/>
          <a:lstStyle/>
          <a:p>
            <a:pPr marL="0" indent="0">
              <a:lnSpc>
                <a:spcPts val="2636"/>
              </a:lnSpc>
              <a:buNone/>
            </a:pPr>
            <a:r>
              <a:rPr lang="en-US" sz="1647" dirty="0">
                <a:solidFill>
                  <a:srgbClr val="DAD8E9"/>
                </a:solidFill>
                <a:latin typeface="Mukta" pitchFamily="34" charset="0"/>
                <a:ea typeface="Mukta" pitchFamily="34" charset="-122"/>
                <a:cs typeface="Mukta" pitchFamily="34" charset="-120"/>
              </a:rPr>
              <a:t>In this section, we'll explore the fundamental concepts that drove our project.</a:t>
            </a:r>
            <a:endParaRPr lang="en-US" sz="1647" dirty="0"/>
          </a:p>
        </p:txBody>
      </p:sp>
      <p:sp>
        <p:nvSpPr>
          <p:cNvPr id="6" name="Shape 3"/>
          <p:cNvSpPr/>
          <p:nvPr/>
        </p:nvSpPr>
        <p:spPr>
          <a:xfrm>
            <a:off x="7294364" y="2383869"/>
            <a:ext cx="41791" cy="5103971"/>
          </a:xfrm>
          <a:prstGeom prst="rect">
            <a:avLst/>
          </a:prstGeom>
          <a:solidFill>
            <a:srgbClr val="643557"/>
          </a:solidFill>
          <a:ln/>
        </p:spPr>
      </p:sp>
      <p:sp>
        <p:nvSpPr>
          <p:cNvPr id="7" name="Shape 4"/>
          <p:cNvSpPr/>
          <p:nvPr/>
        </p:nvSpPr>
        <p:spPr>
          <a:xfrm>
            <a:off x="7550527" y="2765524"/>
            <a:ext cx="732234" cy="41791"/>
          </a:xfrm>
          <a:prstGeom prst="rect">
            <a:avLst/>
          </a:prstGeom>
          <a:solidFill>
            <a:srgbClr val="643557"/>
          </a:solidFill>
          <a:ln/>
        </p:spPr>
      </p:sp>
      <p:sp>
        <p:nvSpPr>
          <p:cNvPr id="8" name="Shape 5"/>
          <p:cNvSpPr/>
          <p:nvPr/>
        </p:nvSpPr>
        <p:spPr>
          <a:xfrm>
            <a:off x="7079873" y="2551152"/>
            <a:ext cx="470654" cy="470654"/>
          </a:xfrm>
          <a:prstGeom prst="roundRect">
            <a:avLst>
              <a:gd name="adj" fmla="val 20004"/>
            </a:avLst>
          </a:prstGeom>
          <a:solidFill>
            <a:srgbClr val="542C49"/>
          </a:solidFill>
          <a:ln w="12978">
            <a:solidFill>
              <a:srgbClr val="643557"/>
            </a:solidFill>
            <a:prstDash val="solid"/>
          </a:ln>
        </p:spPr>
      </p:sp>
      <p:sp>
        <p:nvSpPr>
          <p:cNvPr id="9" name="Text 6"/>
          <p:cNvSpPr/>
          <p:nvPr/>
        </p:nvSpPr>
        <p:spPr>
          <a:xfrm>
            <a:off x="7257990" y="2590324"/>
            <a:ext cx="114300" cy="392311"/>
          </a:xfrm>
          <a:prstGeom prst="rect">
            <a:avLst/>
          </a:prstGeom>
          <a:noFill/>
          <a:ln/>
        </p:spPr>
        <p:txBody>
          <a:bodyPr wrap="none" rtlCol="0" anchor="t"/>
          <a:lstStyle/>
          <a:p>
            <a:pPr marL="0" indent="0" algn="ctr">
              <a:lnSpc>
                <a:spcPts val="3089"/>
              </a:lnSpc>
              <a:buNone/>
            </a:pPr>
            <a:r>
              <a:rPr lang="en-US" sz="2471" dirty="0">
                <a:solidFill>
                  <a:srgbClr val="DAD8E9"/>
                </a:solidFill>
                <a:latin typeface="Prompt" pitchFamily="34" charset="0"/>
                <a:ea typeface="Prompt" pitchFamily="34" charset="-122"/>
                <a:cs typeface="Prompt" pitchFamily="34" charset="-120"/>
              </a:rPr>
              <a:t>1</a:t>
            </a:r>
            <a:endParaRPr lang="en-US" sz="2471" dirty="0"/>
          </a:p>
        </p:txBody>
      </p:sp>
      <p:sp>
        <p:nvSpPr>
          <p:cNvPr id="10" name="Text 7"/>
          <p:cNvSpPr/>
          <p:nvPr/>
        </p:nvSpPr>
        <p:spPr>
          <a:xfrm>
            <a:off x="8465820" y="2593062"/>
            <a:ext cx="3266242" cy="334685"/>
          </a:xfrm>
          <a:prstGeom prst="rect">
            <a:avLst/>
          </a:prstGeom>
          <a:noFill/>
          <a:ln/>
        </p:spPr>
        <p:txBody>
          <a:bodyPr wrap="none" rtlCol="0" anchor="t"/>
          <a:lstStyle/>
          <a:p>
            <a:pPr marL="0" indent="0" algn="l">
              <a:lnSpc>
                <a:spcPts val="2636"/>
              </a:lnSpc>
              <a:buNone/>
            </a:pPr>
            <a:r>
              <a:rPr lang="en-US" sz="1647" b="1" dirty="0">
                <a:solidFill>
                  <a:srgbClr val="DAD8E9"/>
                </a:solidFill>
                <a:latin typeface="Mukta" pitchFamily="34" charset="0"/>
                <a:ea typeface="Mukta" pitchFamily="34" charset="-122"/>
                <a:cs typeface="Mukta" pitchFamily="34" charset="-120"/>
              </a:rPr>
              <a:t>UI and UX</a:t>
            </a:r>
            <a:endParaRPr lang="en-US" sz="1647" dirty="0"/>
          </a:p>
        </p:txBody>
      </p:sp>
      <p:sp>
        <p:nvSpPr>
          <p:cNvPr id="11" name="Text 8"/>
          <p:cNvSpPr/>
          <p:nvPr/>
        </p:nvSpPr>
        <p:spPr>
          <a:xfrm>
            <a:off x="8465820" y="3115985"/>
            <a:ext cx="3266242" cy="2112765"/>
          </a:xfrm>
          <a:prstGeom prst="rect">
            <a:avLst/>
          </a:prstGeom>
          <a:noFill/>
          <a:ln/>
        </p:spPr>
        <p:txBody>
          <a:bodyPr wrap="square" rtlCol="0" anchor="t"/>
          <a:lstStyle/>
          <a:p>
            <a:pPr marL="0" indent="0" algn="l">
              <a:lnSpc>
                <a:spcPts val="2636"/>
              </a:lnSpc>
              <a:buNone/>
            </a:pPr>
            <a:r>
              <a:rPr lang="en-US" sz="1647" dirty="0">
                <a:solidFill>
                  <a:srgbClr val="DAD8E9"/>
                </a:solidFill>
                <a:latin typeface="Mukta" pitchFamily="34" charset="0"/>
                <a:ea typeface="Mukta" pitchFamily="34" charset="-122"/>
                <a:cs typeface="Mukta" pitchFamily="34" charset="-120"/>
              </a:rPr>
              <a:t>We focus on designing sleek and intuitive User Interfaces, with streamlined User Experiences that make it easy and fun for users to browse and interact with our platform.</a:t>
            </a:r>
            <a:endParaRPr lang="en-US" sz="1647" dirty="0"/>
          </a:p>
        </p:txBody>
      </p:sp>
      <p:sp>
        <p:nvSpPr>
          <p:cNvPr id="12" name="Shape 9"/>
          <p:cNvSpPr/>
          <p:nvPr/>
        </p:nvSpPr>
        <p:spPr>
          <a:xfrm>
            <a:off x="6347639" y="3811488"/>
            <a:ext cx="732234" cy="41791"/>
          </a:xfrm>
          <a:prstGeom prst="rect">
            <a:avLst/>
          </a:prstGeom>
          <a:solidFill>
            <a:srgbClr val="643557"/>
          </a:solidFill>
          <a:ln/>
        </p:spPr>
      </p:sp>
      <p:sp>
        <p:nvSpPr>
          <p:cNvPr id="13" name="Shape 10"/>
          <p:cNvSpPr/>
          <p:nvPr/>
        </p:nvSpPr>
        <p:spPr>
          <a:xfrm>
            <a:off x="7079873" y="3597116"/>
            <a:ext cx="470654" cy="470654"/>
          </a:xfrm>
          <a:prstGeom prst="roundRect">
            <a:avLst>
              <a:gd name="adj" fmla="val 20004"/>
            </a:avLst>
          </a:prstGeom>
          <a:solidFill>
            <a:srgbClr val="542C49"/>
          </a:solidFill>
          <a:ln w="12978">
            <a:solidFill>
              <a:srgbClr val="643557"/>
            </a:solidFill>
            <a:prstDash val="solid"/>
          </a:ln>
        </p:spPr>
      </p:sp>
      <p:sp>
        <p:nvSpPr>
          <p:cNvPr id="14" name="Text 11"/>
          <p:cNvSpPr/>
          <p:nvPr/>
        </p:nvSpPr>
        <p:spPr>
          <a:xfrm>
            <a:off x="7223700" y="3636288"/>
            <a:ext cx="182880" cy="392311"/>
          </a:xfrm>
          <a:prstGeom prst="rect">
            <a:avLst/>
          </a:prstGeom>
          <a:noFill/>
          <a:ln/>
        </p:spPr>
        <p:txBody>
          <a:bodyPr wrap="none" rtlCol="0" anchor="t"/>
          <a:lstStyle/>
          <a:p>
            <a:pPr marL="0" indent="0" algn="ctr">
              <a:lnSpc>
                <a:spcPts val="3089"/>
              </a:lnSpc>
              <a:buNone/>
            </a:pPr>
            <a:r>
              <a:rPr lang="en-US" sz="2471" dirty="0">
                <a:solidFill>
                  <a:srgbClr val="DAD8E9"/>
                </a:solidFill>
                <a:latin typeface="Prompt" pitchFamily="34" charset="0"/>
                <a:ea typeface="Prompt" pitchFamily="34" charset="-122"/>
                <a:cs typeface="Prompt" pitchFamily="34" charset="-120"/>
              </a:rPr>
              <a:t>2</a:t>
            </a:r>
            <a:endParaRPr lang="en-US" sz="2471" dirty="0"/>
          </a:p>
        </p:txBody>
      </p:sp>
      <p:sp>
        <p:nvSpPr>
          <p:cNvPr id="15" name="Text 12"/>
          <p:cNvSpPr/>
          <p:nvPr/>
        </p:nvSpPr>
        <p:spPr>
          <a:xfrm>
            <a:off x="2898338" y="3639026"/>
            <a:ext cx="3266242" cy="334685"/>
          </a:xfrm>
          <a:prstGeom prst="rect">
            <a:avLst/>
          </a:prstGeom>
          <a:noFill/>
          <a:ln/>
        </p:spPr>
        <p:txBody>
          <a:bodyPr wrap="none" rtlCol="0" anchor="t"/>
          <a:lstStyle/>
          <a:p>
            <a:pPr marL="0" indent="0" algn="r">
              <a:lnSpc>
                <a:spcPts val="2636"/>
              </a:lnSpc>
              <a:buNone/>
            </a:pPr>
            <a:r>
              <a:rPr lang="en-US" sz="1647" b="1" dirty="0">
                <a:solidFill>
                  <a:srgbClr val="DAD8E9"/>
                </a:solidFill>
                <a:latin typeface="Mukta" pitchFamily="34" charset="0"/>
                <a:ea typeface="Mukta" pitchFamily="34" charset="-122"/>
                <a:cs typeface="Mukta" pitchFamily="34" charset="-120"/>
              </a:rPr>
              <a:t>Backend Architecture</a:t>
            </a:r>
            <a:endParaRPr lang="en-US" sz="1647" dirty="0"/>
          </a:p>
        </p:txBody>
      </p:sp>
      <p:sp>
        <p:nvSpPr>
          <p:cNvPr id="16" name="Text 13"/>
          <p:cNvSpPr/>
          <p:nvPr/>
        </p:nvSpPr>
        <p:spPr>
          <a:xfrm>
            <a:off x="2898338" y="4161949"/>
            <a:ext cx="3266242" cy="2253734"/>
          </a:xfrm>
          <a:prstGeom prst="rect">
            <a:avLst/>
          </a:prstGeom>
          <a:noFill/>
          <a:ln/>
        </p:spPr>
        <p:txBody>
          <a:bodyPr wrap="square" rtlCol="0" anchor="t"/>
          <a:lstStyle/>
          <a:p>
            <a:pPr marL="0" indent="0" algn="r">
              <a:lnSpc>
                <a:spcPts val="2636"/>
              </a:lnSpc>
              <a:buNone/>
            </a:pPr>
            <a:r>
              <a:rPr lang="en-US" sz="1647" dirty="0">
                <a:solidFill>
                  <a:srgbClr val="DAD8E9"/>
                </a:solidFill>
                <a:latin typeface="Mukta" pitchFamily="34" charset="0"/>
                <a:ea typeface="Mukta" pitchFamily="34" charset="-122"/>
                <a:cs typeface="Mukta" pitchFamily="34" charset="-120"/>
              </a:rPr>
              <a:t>We optimize our Backend architecture for scalability, with a strong emphasis on performance, redundancy, and scalability to meet the demands of a growing user base.</a:t>
            </a:r>
            <a:endParaRPr lang="en-US" sz="1647" dirty="0"/>
          </a:p>
        </p:txBody>
      </p:sp>
      <p:sp>
        <p:nvSpPr>
          <p:cNvPr id="17" name="Shape 14"/>
          <p:cNvSpPr/>
          <p:nvPr/>
        </p:nvSpPr>
        <p:spPr>
          <a:xfrm>
            <a:off x="7550527" y="5589449"/>
            <a:ext cx="732234" cy="41791"/>
          </a:xfrm>
          <a:prstGeom prst="rect">
            <a:avLst/>
          </a:prstGeom>
          <a:solidFill>
            <a:srgbClr val="643557"/>
          </a:solidFill>
          <a:ln/>
        </p:spPr>
      </p:sp>
      <p:sp>
        <p:nvSpPr>
          <p:cNvPr id="18" name="Shape 15"/>
          <p:cNvSpPr/>
          <p:nvPr/>
        </p:nvSpPr>
        <p:spPr>
          <a:xfrm>
            <a:off x="7079873" y="5375077"/>
            <a:ext cx="470654" cy="470654"/>
          </a:xfrm>
          <a:prstGeom prst="roundRect">
            <a:avLst>
              <a:gd name="adj" fmla="val 20004"/>
            </a:avLst>
          </a:prstGeom>
          <a:solidFill>
            <a:srgbClr val="542C49"/>
          </a:solidFill>
          <a:ln w="12978">
            <a:solidFill>
              <a:srgbClr val="643557"/>
            </a:solidFill>
            <a:prstDash val="solid"/>
          </a:ln>
        </p:spPr>
      </p:sp>
      <p:sp>
        <p:nvSpPr>
          <p:cNvPr id="19" name="Text 16"/>
          <p:cNvSpPr/>
          <p:nvPr/>
        </p:nvSpPr>
        <p:spPr>
          <a:xfrm>
            <a:off x="7223700" y="5414248"/>
            <a:ext cx="182880" cy="392311"/>
          </a:xfrm>
          <a:prstGeom prst="rect">
            <a:avLst/>
          </a:prstGeom>
          <a:noFill/>
          <a:ln/>
        </p:spPr>
        <p:txBody>
          <a:bodyPr wrap="none" rtlCol="0" anchor="t"/>
          <a:lstStyle/>
          <a:p>
            <a:pPr marL="0" indent="0" algn="ctr">
              <a:lnSpc>
                <a:spcPts val="3089"/>
              </a:lnSpc>
              <a:buNone/>
            </a:pPr>
            <a:r>
              <a:rPr lang="en-US" sz="2471" dirty="0">
                <a:solidFill>
                  <a:srgbClr val="DAD8E9"/>
                </a:solidFill>
                <a:latin typeface="Prompt" pitchFamily="34" charset="0"/>
                <a:ea typeface="Prompt" pitchFamily="34" charset="-122"/>
                <a:cs typeface="Prompt" pitchFamily="34" charset="-120"/>
              </a:rPr>
              <a:t>3</a:t>
            </a:r>
            <a:endParaRPr lang="en-US" sz="2471" dirty="0"/>
          </a:p>
        </p:txBody>
      </p:sp>
      <p:sp>
        <p:nvSpPr>
          <p:cNvPr id="20" name="Text 17"/>
          <p:cNvSpPr/>
          <p:nvPr/>
        </p:nvSpPr>
        <p:spPr>
          <a:xfrm>
            <a:off x="8465820" y="5416987"/>
            <a:ext cx="3266242" cy="334685"/>
          </a:xfrm>
          <a:prstGeom prst="rect">
            <a:avLst/>
          </a:prstGeom>
          <a:noFill/>
          <a:ln/>
        </p:spPr>
        <p:txBody>
          <a:bodyPr wrap="none" rtlCol="0" anchor="t"/>
          <a:lstStyle/>
          <a:p>
            <a:pPr marL="0" indent="0" algn="l">
              <a:lnSpc>
                <a:spcPts val="2636"/>
              </a:lnSpc>
              <a:buNone/>
            </a:pPr>
            <a:r>
              <a:rPr lang="en-US" sz="1647" b="1" dirty="0">
                <a:solidFill>
                  <a:srgbClr val="DAD8E9"/>
                </a:solidFill>
                <a:latin typeface="Mukta" pitchFamily="34" charset="0"/>
                <a:ea typeface="Mukta" pitchFamily="34" charset="-122"/>
                <a:cs typeface="Mukta" pitchFamily="34" charset="-120"/>
              </a:rPr>
              <a:t>High Availability</a:t>
            </a:r>
            <a:endParaRPr lang="en-US" sz="1647" dirty="0"/>
          </a:p>
        </p:txBody>
      </p:sp>
      <p:sp>
        <p:nvSpPr>
          <p:cNvPr id="21" name="Text 18"/>
          <p:cNvSpPr/>
          <p:nvPr/>
        </p:nvSpPr>
        <p:spPr>
          <a:xfrm>
            <a:off x="8465820" y="5939909"/>
            <a:ext cx="3266242" cy="1004054"/>
          </a:xfrm>
          <a:prstGeom prst="rect">
            <a:avLst/>
          </a:prstGeom>
          <a:noFill/>
          <a:ln/>
        </p:spPr>
        <p:txBody>
          <a:bodyPr wrap="square" rtlCol="0" anchor="t"/>
          <a:lstStyle/>
          <a:p>
            <a:pPr marL="0" indent="0" algn="l">
              <a:lnSpc>
                <a:spcPts val="2636"/>
              </a:lnSpc>
              <a:buNone/>
            </a:pPr>
            <a:r>
              <a:rPr lang="en-US" sz="1647" dirty="0">
                <a:solidFill>
                  <a:srgbClr val="DAD8E9"/>
                </a:solidFill>
                <a:latin typeface="Mukta" pitchFamily="34" charset="0"/>
                <a:ea typeface="Mukta" pitchFamily="34" charset="-122"/>
                <a:cs typeface="Mukta" pitchFamily="34" charset="-120"/>
              </a:rPr>
              <a:t>Implemented high availability to minimize downtime and ensure data reliability.</a:t>
            </a:r>
            <a:endParaRPr lang="en-US" sz="164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1366</Words>
  <Application>Microsoft Office PowerPoint</Application>
  <PresentationFormat>Custom</PresentationFormat>
  <Paragraphs>162</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Kiran</cp:lastModifiedBy>
  <cp:revision>10</cp:revision>
  <dcterms:created xsi:type="dcterms:W3CDTF">2023-11-29T17:05:09Z</dcterms:created>
  <dcterms:modified xsi:type="dcterms:W3CDTF">2023-11-30T05:25:35Z</dcterms:modified>
</cp:coreProperties>
</file>